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257" r:id="rId2"/>
    <p:sldId id="285" r:id="rId3"/>
    <p:sldId id="286" r:id="rId4"/>
    <p:sldId id="287" r:id="rId5"/>
    <p:sldId id="266" r:id="rId6"/>
    <p:sldId id="288" r:id="rId7"/>
    <p:sldId id="290" r:id="rId8"/>
    <p:sldId id="274" r:id="rId9"/>
    <p:sldId id="291" r:id="rId10"/>
    <p:sldId id="271" r:id="rId11"/>
    <p:sldId id="272" r:id="rId12"/>
    <p:sldId id="289" r:id="rId13"/>
    <p:sldId id="280" r:id="rId14"/>
    <p:sldId id="281"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156" autoAdjust="0"/>
  </p:normalViewPr>
  <p:slideViewPr>
    <p:cSldViewPr snapToGrid="0">
      <p:cViewPr>
        <p:scale>
          <a:sx n="70" d="100"/>
          <a:sy n="70" d="100"/>
        </p:scale>
        <p:origin x="113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F6D48-839A-4079-88E8-7934944BE4FE}" type="datetimeFigureOut">
              <a:rPr lang="en-US" smtClean="0"/>
              <a:t>10/19/2020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B094-F955-4E18-8D5D-291929771CE4}" type="slidenum">
              <a:rPr lang="en-US" smtClean="0"/>
              <a:t>‹#›</a:t>
            </a:fld>
            <a:endParaRPr lang="en-US"/>
          </a:p>
        </p:txBody>
      </p:sp>
    </p:spTree>
    <p:extLst>
      <p:ext uri="{BB962C8B-B14F-4D97-AF65-F5344CB8AC3E}">
        <p14:creationId xmlns:p14="http://schemas.microsoft.com/office/powerpoint/2010/main" val="1452512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this work, we studied fair multiple decision making through soft interventions. </a:t>
            </a:r>
          </a:p>
          <a:p>
            <a:endParaRPr lang="en-US" dirty="0"/>
          </a:p>
        </p:txBody>
      </p:sp>
      <p:sp>
        <p:nvSpPr>
          <p:cNvPr id="4" name="Slide Number Placeholder 3"/>
          <p:cNvSpPr>
            <a:spLocks noGrp="1"/>
          </p:cNvSpPr>
          <p:nvPr>
            <p:ph type="sldNum" sz="quarter" idx="5"/>
          </p:nvPr>
        </p:nvSpPr>
        <p:spPr/>
        <p:txBody>
          <a:bodyPr/>
          <a:lstStyle/>
          <a:p>
            <a:fld id="{AB4EB094-F955-4E18-8D5D-291929771CE4}" type="slidenum">
              <a:rPr lang="en-US" smtClean="0"/>
              <a:t>1</a:t>
            </a:fld>
            <a:endParaRPr lang="en-US"/>
          </a:p>
        </p:txBody>
      </p:sp>
    </p:spTree>
    <p:extLst>
      <p:ext uri="{BB962C8B-B14F-4D97-AF65-F5344CB8AC3E}">
        <p14:creationId xmlns:p14="http://schemas.microsoft.com/office/powerpoint/2010/main" val="1331362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Based on that, the problem of fair multiple decision making is formulated as a constrained optimization problem. </a:t>
            </a:r>
          </a:p>
          <a:p>
            <a:endParaRPr lang="en-US" dirty="0"/>
          </a:p>
        </p:txBody>
      </p:sp>
      <p:sp>
        <p:nvSpPr>
          <p:cNvPr id="4" name="Slide Number Placeholder 3"/>
          <p:cNvSpPr>
            <a:spLocks noGrp="1"/>
          </p:cNvSpPr>
          <p:nvPr>
            <p:ph type="sldNum" sz="quarter" idx="5"/>
          </p:nvPr>
        </p:nvSpPr>
        <p:spPr/>
        <p:txBody>
          <a:bodyPr/>
          <a:lstStyle/>
          <a:p>
            <a:fld id="{AB4EB094-F955-4E18-8D5D-291929771CE4}" type="slidenum">
              <a:rPr lang="en-US" smtClean="0"/>
              <a:t>10</a:t>
            </a:fld>
            <a:endParaRPr lang="en-US"/>
          </a:p>
        </p:txBody>
      </p:sp>
    </p:spTree>
    <p:extLst>
      <p:ext uri="{BB962C8B-B14F-4D97-AF65-F5344CB8AC3E}">
        <p14:creationId xmlns:p14="http://schemas.microsoft.com/office/powerpoint/2010/main" val="1138631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order to know whether surrogate errors would accumulate and affect the accuracy of classification, we also analyze the excess risk bound of the loss function. Our theoretical results show that, combining multiple decision models in the optimization would not introduce additional surrogate errors.</a:t>
            </a:r>
          </a:p>
          <a:p>
            <a:endParaRPr lang="en-US" dirty="0"/>
          </a:p>
        </p:txBody>
      </p:sp>
      <p:sp>
        <p:nvSpPr>
          <p:cNvPr id="4" name="Slide Number Placeholder 3"/>
          <p:cNvSpPr>
            <a:spLocks noGrp="1"/>
          </p:cNvSpPr>
          <p:nvPr>
            <p:ph type="sldNum" sz="quarter" idx="5"/>
          </p:nvPr>
        </p:nvSpPr>
        <p:spPr/>
        <p:txBody>
          <a:bodyPr/>
          <a:lstStyle/>
          <a:p>
            <a:fld id="{AB4EB094-F955-4E18-8D5D-291929771CE4}" type="slidenum">
              <a:rPr lang="en-US" smtClean="0"/>
              <a:t>11</a:t>
            </a:fld>
            <a:endParaRPr lang="en-US"/>
          </a:p>
        </p:txBody>
      </p:sp>
    </p:spTree>
    <p:extLst>
      <p:ext uri="{BB962C8B-B14F-4D97-AF65-F5344CB8AC3E}">
        <p14:creationId xmlns:p14="http://schemas.microsoft.com/office/powerpoint/2010/main" val="3932242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 conduct experiments on both synthetic data and real-world data, </a:t>
            </a:r>
            <a:endParaRPr lang="en-US" dirty="0"/>
          </a:p>
        </p:txBody>
      </p:sp>
      <p:sp>
        <p:nvSpPr>
          <p:cNvPr id="4" name="Slide Number Placeholder 3"/>
          <p:cNvSpPr>
            <a:spLocks noGrp="1"/>
          </p:cNvSpPr>
          <p:nvPr>
            <p:ph type="sldNum" sz="quarter" idx="5"/>
          </p:nvPr>
        </p:nvSpPr>
        <p:spPr/>
        <p:txBody>
          <a:bodyPr/>
          <a:lstStyle/>
          <a:p>
            <a:fld id="{AB4EB094-F955-4E18-8D5D-291929771CE4}" type="slidenum">
              <a:rPr lang="en-US" smtClean="0"/>
              <a:t>12</a:t>
            </a:fld>
            <a:endParaRPr lang="en-US"/>
          </a:p>
        </p:txBody>
      </p:sp>
    </p:spTree>
    <p:extLst>
      <p:ext uri="{BB962C8B-B14F-4D97-AF65-F5344CB8AC3E}">
        <p14:creationId xmlns:p14="http://schemas.microsoft.com/office/powerpoint/2010/main" val="3549332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which show the effectiveness of our method.</a:t>
            </a:r>
          </a:p>
          <a:p>
            <a:endParaRPr lang="en-US" dirty="0"/>
          </a:p>
        </p:txBody>
      </p:sp>
      <p:sp>
        <p:nvSpPr>
          <p:cNvPr id="4" name="Slide Number Placeholder 3"/>
          <p:cNvSpPr>
            <a:spLocks noGrp="1"/>
          </p:cNvSpPr>
          <p:nvPr>
            <p:ph type="sldNum" sz="quarter" idx="5"/>
          </p:nvPr>
        </p:nvSpPr>
        <p:spPr/>
        <p:txBody>
          <a:bodyPr/>
          <a:lstStyle/>
          <a:p>
            <a:fld id="{AB4EB094-F955-4E18-8D5D-291929771CE4}" type="slidenum">
              <a:rPr lang="en-US" smtClean="0"/>
              <a:t>13</a:t>
            </a:fld>
            <a:endParaRPr lang="en-US"/>
          </a:p>
        </p:txBody>
      </p:sp>
    </p:spTree>
    <p:extLst>
      <p:ext uri="{BB962C8B-B14F-4D97-AF65-F5344CB8AC3E}">
        <p14:creationId xmlns:p14="http://schemas.microsoft.com/office/powerpoint/2010/main" val="2269158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Thanks for watching. </a:t>
            </a:r>
          </a:p>
          <a:p>
            <a:endParaRPr lang="en-US" dirty="0"/>
          </a:p>
        </p:txBody>
      </p:sp>
      <p:sp>
        <p:nvSpPr>
          <p:cNvPr id="4" name="Slide Number Placeholder 3"/>
          <p:cNvSpPr>
            <a:spLocks noGrp="1"/>
          </p:cNvSpPr>
          <p:nvPr>
            <p:ph type="sldNum" sz="quarter" idx="5"/>
          </p:nvPr>
        </p:nvSpPr>
        <p:spPr/>
        <p:txBody>
          <a:bodyPr/>
          <a:lstStyle/>
          <a:p>
            <a:fld id="{AB4EB094-F955-4E18-8D5D-291929771CE4}" type="slidenum">
              <a:rPr lang="en-US" smtClean="0"/>
              <a:t>15</a:t>
            </a:fld>
            <a:endParaRPr lang="en-US"/>
          </a:p>
        </p:txBody>
      </p:sp>
    </p:spTree>
    <p:extLst>
      <p:ext uri="{BB962C8B-B14F-4D97-AF65-F5344CB8AC3E}">
        <p14:creationId xmlns:p14="http://schemas.microsoft.com/office/powerpoint/2010/main" val="45274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How to achieve fairness is receiving increasing attention in the machine learning fields.</a:t>
            </a:r>
          </a:p>
          <a:p>
            <a:endParaRPr lang="en-US" dirty="0"/>
          </a:p>
        </p:txBody>
      </p:sp>
      <p:sp>
        <p:nvSpPr>
          <p:cNvPr id="4" name="Slide Number Placeholder 3"/>
          <p:cNvSpPr>
            <a:spLocks noGrp="1"/>
          </p:cNvSpPr>
          <p:nvPr>
            <p:ph type="sldNum" sz="quarter" idx="5"/>
          </p:nvPr>
        </p:nvSpPr>
        <p:spPr/>
        <p:txBody>
          <a:bodyPr/>
          <a:lstStyle/>
          <a:p>
            <a:fld id="{AB4EB094-F955-4E18-8D5D-291929771CE4}" type="slidenum">
              <a:rPr lang="en-US" smtClean="0"/>
              <a:t>2</a:t>
            </a:fld>
            <a:endParaRPr lang="en-US"/>
          </a:p>
        </p:txBody>
      </p:sp>
    </p:spTree>
    <p:extLst>
      <p:ext uri="{BB962C8B-B14F-4D97-AF65-F5344CB8AC3E}">
        <p14:creationId xmlns:p14="http://schemas.microsoft.com/office/powerpoint/2010/main" val="1332435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Most of previous research generally focuses on a single decision model. However, in reality there usually exist two or more decision models and all of which may contain a certain amount of discrimination or unfairness.</a:t>
            </a:r>
          </a:p>
          <a:p>
            <a:endParaRPr lang="en-US" dirty="0"/>
          </a:p>
        </p:txBody>
      </p:sp>
      <p:sp>
        <p:nvSpPr>
          <p:cNvPr id="4" name="Slide Number Placeholder 3"/>
          <p:cNvSpPr>
            <a:spLocks noGrp="1"/>
          </p:cNvSpPr>
          <p:nvPr>
            <p:ph type="sldNum" sz="quarter" idx="5"/>
          </p:nvPr>
        </p:nvSpPr>
        <p:spPr/>
        <p:txBody>
          <a:bodyPr/>
          <a:lstStyle/>
          <a:p>
            <a:fld id="{AB4EB094-F955-4E18-8D5D-291929771CE4}" type="slidenum">
              <a:rPr lang="en-US" smtClean="0"/>
              <a:t>3</a:t>
            </a:fld>
            <a:endParaRPr lang="en-US"/>
          </a:p>
        </p:txBody>
      </p:sp>
    </p:spTree>
    <p:extLst>
      <p:ext uri="{BB962C8B-B14F-4D97-AF65-F5344CB8AC3E}">
        <p14:creationId xmlns:p14="http://schemas.microsoft.com/office/powerpoint/2010/main" val="14364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Ideally we would like to build fair models for all decision making tasks. However, it is difficult even if we know how to build a fair model for each task. This is because the data distribution can change as a consequence of deploying new models. </a:t>
            </a:r>
          </a:p>
          <a:p>
            <a:endParaRPr lang="en-US" dirty="0"/>
          </a:p>
        </p:txBody>
      </p:sp>
      <p:sp>
        <p:nvSpPr>
          <p:cNvPr id="4" name="Slide Number Placeholder 3"/>
          <p:cNvSpPr>
            <a:spLocks noGrp="1"/>
          </p:cNvSpPr>
          <p:nvPr>
            <p:ph type="sldNum" sz="quarter" idx="5"/>
          </p:nvPr>
        </p:nvSpPr>
        <p:spPr/>
        <p:txBody>
          <a:bodyPr/>
          <a:lstStyle/>
          <a:p>
            <a:fld id="{AB4EB094-F955-4E18-8D5D-291929771CE4}" type="slidenum">
              <a:rPr lang="en-US" smtClean="0"/>
              <a:t>4</a:t>
            </a:fld>
            <a:endParaRPr lang="en-US"/>
          </a:p>
        </p:txBody>
      </p:sp>
    </p:spTree>
    <p:extLst>
      <p:ext uri="{BB962C8B-B14F-4D97-AF65-F5344CB8AC3E}">
        <p14:creationId xmlns:p14="http://schemas.microsoft.com/office/powerpoint/2010/main" val="3661606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Consider an intuitive method which builds the fair model for each task independently. When we deploy these classifiers to make decisions for new data, the predicted </a:t>
                </a:r>
                <a14:m>
                  <m:oMath xmlns:m="http://schemas.openxmlformats.org/officeDocument/2006/math">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may not be as fair as in the training. This is because the predicted </a:t>
                </a:r>
                <a14:m>
                  <m:oMath xmlns:m="http://schemas.openxmlformats.org/officeDocument/2006/math">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will affect new values of </a:t>
                </a:r>
                <a14:m>
                  <m:oMath xmlns:m="http://schemas.openxmlformats.org/officeDocument/2006/math">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So the distribution of </a:t>
                </a:r>
                <a14:m>
                  <m:oMath xmlns:m="http://schemas.openxmlformats.org/officeDocument/2006/math">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in the new data may not be the same as that in the training data.</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Consider an intuitive method which builds the fair model for each task independently. When we deploy these classifiers to make decisions for new data, the predicted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𝑌_2</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may not be as fair as in the training. This is because the predicted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𝑌_1</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will affect new values of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𝑋_2</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So the distribution of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𝑋_2</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in the new data may not be the same as that in the training data.</a:t>
                </a:r>
              </a:p>
              <a:p>
                <a:endParaRPr lang="en-US" dirty="0"/>
              </a:p>
            </p:txBody>
          </p:sp>
        </mc:Fallback>
      </mc:AlternateContent>
      <p:sp>
        <p:nvSpPr>
          <p:cNvPr id="4" name="Slide Number Placeholder 3"/>
          <p:cNvSpPr>
            <a:spLocks noGrp="1"/>
          </p:cNvSpPr>
          <p:nvPr>
            <p:ph type="sldNum" sz="quarter" idx="5"/>
          </p:nvPr>
        </p:nvSpPr>
        <p:spPr/>
        <p:txBody>
          <a:bodyPr/>
          <a:lstStyle/>
          <a:p>
            <a:fld id="{AB4EB094-F955-4E18-8D5D-291929771CE4}" type="slidenum">
              <a:rPr lang="en-US" smtClean="0"/>
              <a:t>5</a:t>
            </a:fld>
            <a:endParaRPr lang="en-US"/>
          </a:p>
        </p:txBody>
      </p:sp>
    </p:spTree>
    <p:extLst>
      <p:ext uri="{BB962C8B-B14F-4D97-AF65-F5344CB8AC3E}">
        <p14:creationId xmlns:p14="http://schemas.microsoft.com/office/powerpoint/2010/main" val="3560259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this work, we propose a method which could learn multiple fair classifiers simultaneously. Our core idea is to leverage Pearl’s structural causal model (SCM), treat each decision model as a soft intervention and infer the post-intervention distributions to formulate the loss function as well as the fairness constraints.</a:t>
            </a:r>
          </a:p>
          <a:p>
            <a:endParaRPr lang="en-US" dirty="0"/>
          </a:p>
        </p:txBody>
      </p:sp>
      <p:sp>
        <p:nvSpPr>
          <p:cNvPr id="4" name="Slide Number Placeholder 3"/>
          <p:cNvSpPr>
            <a:spLocks noGrp="1"/>
          </p:cNvSpPr>
          <p:nvPr>
            <p:ph type="sldNum" sz="quarter" idx="5"/>
          </p:nvPr>
        </p:nvSpPr>
        <p:spPr/>
        <p:txBody>
          <a:bodyPr/>
          <a:lstStyle/>
          <a:p>
            <a:fld id="{AB4EB094-F955-4E18-8D5D-291929771CE4}" type="slidenum">
              <a:rPr lang="en-US" smtClean="0"/>
              <a:t>6</a:t>
            </a:fld>
            <a:endParaRPr lang="en-US"/>
          </a:p>
        </p:txBody>
      </p:sp>
    </p:spTree>
    <p:extLst>
      <p:ext uri="{BB962C8B-B14F-4D97-AF65-F5344CB8AC3E}">
        <p14:creationId xmlns:p14="http://schemas.microsoft.com/office/powerpoint/2010/main" val="1225169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this example, we treat any model for predicting </a:t>
                </a:r>
                <a14:m>
                  <m:oMath xmlns:m="http://schemas.openxmlformats.org/officeDocument/2006/math">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as a soft intervention. Its impact on </a:t>
                </a:r>
                <a14:m>
                  <m:oMath xmlns:m="http://schemas.openxmlformats.org/officeDocument/2006/math">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can be inferred as a post-intervention distribution, which is then used in the learning of the model for predicting </a:t>
                </a:r>
                <a14:m>
                  <m:oMath xmlns:m="http://schemas.openxmlformats.org/officeDocument/2006/math">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In general, we assume that we have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𝑙</m:t>
                    </m:r>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decisions, and we use soft interventions for modeling the deployment of all models.</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this example, we treat any model for predicting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𝑌_1</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as a soft intervention. Its impact on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𝑋_2</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can be inferred as a post-intervention distribution, which is then used in the learning of the model for predicting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𝑌_2</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In general, we assume that we have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𝑙</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decisions. We build a classifier for each decision, and use soft interventions for modeling the deployment of all models.</a:t>
                </a:r>
              </a:p>
              <a:p>
                <a:endParaRPr lang="en-US" dirty="0"/>
              </a:p>
            </p:txBody>
          </p:sp>
        </mc:Fallback>
      </mc:AlternateContent>
      <p:sp>
        <p:nvSpPr>
          <p:cNvPr id="4" name="Slide Number Placeholder 3"/>
          <p:cNvSpPr>
            <a:spLocks noGrp="1"/>
          </p:cNvSpPr>
          <p:nvPr>
            <p:ph type="sldNum" sz="quarter" idx="5"/>
          </p:nvPr>
        </p:nvSpPr>
        <p:spPr/>
        <p:txBody>
          <a:bodyPr/>
          <a:lstStyle/>
          <a:p>
            <a:fld id="{AB4EB094-F955-4E18-8D5D-291929771CE4}" type="slidenum">
              <a:rPr lang="en-US" smtClean="0"/>
              <a:t>7</a:t>
            </a:fld>
            <a:endParaRPr lang="en-US"/>
          </a:p>
        </p:txBody>
      </p:sp>
    </p:spTree>
    <p:extLst>
      <p:ext uri="{BB962C8B-B14F-4D97-AF65-F5344CB8AC3E}">
        <p14:creationId xmlns:p14="http://schemas.microsoft.com/office/powerpoint/2010/main" val="2273283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 then derive the loss function and fair constraints under interventions. Traditionally, the classification error of classifier is given by the empirical risk. In our problem, we can similarly define the classification error for each classifier </a:t>
                </a:r>
                <a14:m>
                  <m:oMath xmlns:m="http://schemas.openxmlformats.org/officeDocument/2006/math">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DengXian" panose="02010600030101010101" pitchFamily="2" charset="-122"/>
                            <a:cs typeface="Times New Roman" panose="02020603050405020304" pitchFamily="18" charset="0"/>
                          </a:rPr>
                          <m:t>h</m:t>
                        </m:r>
                      </m:e>
                      <m:sub>
                        <m:r>
                          <a:rPr lang="en-US" sz="1800" i="1">
                            <a:effectLst/>
                            <a:latin typeface="Cambria Math" panose="02040503050406030204" pitchFamily="18" charset="0"/>
                            <a:ea typeface="DengXian" panose="02010600030101010101" pitchFamily="2" charset="-122"/>
                            <a:cs typeface="Times New Roman" panose="02020603050405020304" pitchFamily="18" charset="0"/>
                          </a:rPr>
                          <m:t>𝑘</m:t>
                        </m:r>
                      </m:sub>
                    </m:sSub>
                  </m:oMath>
                </a14:m>
                <a:r>
                  <a:rPr lang="en-US" sz="1800" dirty="0">
                    <a:effectLst/>
                    <a:latin typeface="Calibri" panose="020F0502020204030204" pitchFamily="34" charset="0"/>
                    <a:ea typeface="DengXian" panose="02010600030101010101" pitchFamily="2" charset="-122"/>
                    <a:cs typeface="Times New Roman" panose="02020603050405020304" pitchFamily="18" charset="0"/>
                  </a:rPr>
                  <a:t>, but differs in that the expectation is computed under the soft intervention. We also define the fairness constraints as the total causal effect, which is under the soft intervention as well.</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 then derive the loss function and fair constraints under interventions. Traditionally, the classification error of classifier is given by the empirical risk. In our problem, we can similarly define the classification error for each classifier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ℎ_𝑘</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but differs in that the expectation is computed under the soft intervention. We also define the fairness constraints as the total causal effect, which is under the soft intervention as well.</a:t>
                </a:r>
              </a:p>
              <a:p>
                <a:endParaRPr lang="en-US" dirty="0"/>
              </a:p>
            </p:txBody>
          </p:sp>
        </mc:Fallback>
      </mc:AlternateContent>
      <p:sp>
        <p:nvSpPr>
          <p:cNvPr id="4" name="Slide Number Placeholder 3"/>
          <p:cNvSpPr>
            <a:spLocks noGrp="1"/>
          </p:cNvSpPr>
          <p:nvPr>
            <p:ph type="sldNum" sz="quarter" idx="5"/>
          </p:nvPr>
        </p:nvSpPr>
        <p:spPr/>
        <p:txBody>
          <a:bodyPr/>
          <a:lstStyle/>
          <a:p>
            <a:fld id="{AB4EB094-F955-4E18-8D5D-291929771CE4}" type="slidenum">
              <a:rPr lang="en-US" smtClean="0"/>
              <a:t>8</a:t>
            </a:fld>
            <a:endParaRPr lang="en-US"/>
          </a:p>
        </p:txBody>
      </p:sp>
    </p:spTree>
    <p:extLst>
      <p:ext uri="{BB962C8B-B14F-4D97-AF65-F5344CB8AC3E}">
        <p14:creationId xmlns:p14="http://schemas.microsoft.com/office/powerpoint/2010/main" val="141653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By applying the factorization formula and perform several necessary simplifications, we derive the smoothed loss functions and fair constraints which can be directly estimated from the observed data.</a:t>
            </a:r>
          </a:p>
          <a:p>
            <a:endParaRPr lang="en-US" dirty="0"/>
          </a:p>
        </p:txBody>
      </p:sp>
      <p:sp>
        <p:nvSpPr>
          <p:cNvPr id="4" name="Slide Number Placeholder 3"/>
          <p:cNvSpPr>
            <a:spLocks noGrp="1"/>
          </p:cNvSpPr>
          <p:nvPr>
            <p:ph type="sldNum" sz="quarter" idx="5"/>
          </p:nvPr>
        </p:nvSpPr>
        <p:spPr/>
        <p:txBody>
          <a:bodyPr/>
          <a:lstStyle/>
          <a:p>
            <a:fld id="{AB4EB094-F955-4E18-8D5D-291929771CE4}" type="slidenum">
              <a:rPr lang="en-US" smtClean="0"/>
              <a:t>9</a:t>
            </a:fld>
            <a:endParaRPr lang="en-US"/>
          </a:p>
        </p:txBody>
      </p:sp>
    </p:spTree>
    <p:extLst>
      <p:ext uri="{BB962C8B-B14F-4D97-AF65-F5344CB8AC3E}">
        <p14:creationId xmlns:p14="http://schemas.microsoft.com/office/powerpoint/2010/main" val="3881008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2224" y="2130426"/>
            <a:ext cx="10979776" cy="1470025"/>
          </a:xfrm>
        </p:spPr>
        <p:txBody>
          <a:bodyPr/>
          <a:lstStyle/>
          <a:p>
            <a:r>
              <a:rPr lang="en-US" dirty="0"/>
              <a:t>Click to edit Master title style</a:t>
            </a:r>
          </a:p>
        </p:txBody>
      </p:sp>
      <p:sp>
        <p:nvSpPr>
          <p:cNvPr id="3" name="Subtitle 2"/>
          <p:cNvSpPr>
            <a:spLocks noGrp="1"/>
          </p:cNvSpPr>
          <p:nvPr>
            <p:ph type="subTitle" idx="1"/>
          </p:nvPr>
        </p:nvSpPr>
        <p:spPr>
          <a:xfrm>
            <a:off x="2434912"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8495F2D-C306-4B7B-BF73-C263EAFDFD66}" type="datetime1">
              <a:rPr lang="en-US" smtClean="0">
                <a:solidFill>
                  <a:srgbClr val="FFFFFF"/>
                </a:solidFill>
              </a:rPr>
              <a:t>10/19/2020</a:t>
            </a:fld>
            <a:endParaRPr lang="en-US" dirty="0">
              <a:solidFill>
                <a:srgbClr val="FFFFFF"/>
              </a:solidFill>
            </a:endParaRPr>
          </a:p>
        </p:txBody>
      </p:sp>
      <p:sp>
        <p:nvSpPr>
          <p:cNvPr id="6" name="Slide Number Placeholder 5"/>
          <p:cNvSpPr>
            <a:spLocks noGrp="1"/>
          </p:cNvSpPr>
          <p:nvPr>
            <p:ph type="sldNum" sz="quarter" idx="12"/>
          </p:nvPr>
        </p:nvSpPr>
        <p:spPr/>
        <p:txBody>
          <a:bodyPr/>
          <a:lstStyle/>
          <a:p>
            <a:fld id="{AF88E988-FB04-AB4E-BE5A-59F242AF7F7A}" type="slidenum">
              <a:rPr lang="en-US" smtClean="0">
                <a:solidFill>
                  <a:srgbClr val="000000">
                    <a:tint val="75000"/>
                  </a:srgbClr>
                </a:solidFill>
              </a:rPr>
              <a:pPr/>
              <a:t>‹#›</a:t>
            </a:fld>
            <a:endParaRPr lang="en-US" dirty="0">
              <a:solidFill>
                <a:srgbClr val="000000">
                  <a:tint val="75000"/>
                </a:srgbClr>
              </a:solidFill>
            </a:endParaRPr>
          </a:p>
        </p:txBody>
      </p:sp>
      <p:pic>
        <p:nvPicPr>
          <p:cNvPr id="5" name="Picture 4" descr="A picture containing tableware, object, plate, cup&#10;&#10;Description automatically generated">
            <a:extLst>
              <a:ext uri="{FF2B5EF4-FFF2-40B4-BE49-F238E27FC236}">
                <a16:creationId xmlns:a16="http://schemas.microsoft.com/office/drawing/2014/main" id="{12DCE155-0C47-40AD-9517-FC2CD37C71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739" y="327362"/>
            <a:ext cx="2449778" cy="519111"/>
          </a:xfrm>
          <a:prstGeom prst="rect">
            <a:avLst/>
          </a:prstGeom>
        </p:spPr>
      </p:pic>
    </p:spTree>
    <p:extLst>
      <p:ext uri="{BB962C8B-B14F-4D97-AF65-F5344CB8AC3E}">
        <p14:creationId xmlns:p14="http://schemas.microsoft.com/office/powerpoint/2010/main" val="3377298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70408" y="1371599"/>
            <a:ext cx="2963216" cy="831812"/>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1369909" y="1371599"/>
            <a:ext cx="7315200" cy="5349876"/>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8870408" y="2297956"/>
            <a:ext cx="2963216" cy="380232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E6155B0-2A8E-4149-8FD6-BC8A003CF525}" type="datetime1">
              <a:rPr lang="en-US" smtClean="0">
                <a:solidFill>
                  <a:srgbClr val="FFFFFF"/>
                </a:solidFill>
              </a:rPr>
              <a:t>10/19/2020</a:t>
            </a:fld>
            <a:endParaRPr lang="en-US" dirty="0">
              <a:solidFill>
                <a:srgbClr val="FFFFFF"/>
              </a:solidFill>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916782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B3A2BC-BF0E-456C-9F9A-F267674CAB7A}" type="datetime1">
              <a:rPr lang="en-US" smtClean="0">
                <a:solidFill>
                  <a:srgbClr val="FFFFFF"/>
                </a:solidFill>
              </a:rPr>
              <a:t>10/19/2020</a:t>
            </a:fld>
            <a:endParaRPr lang="en-US" dirty="0">
              <a:solidFill>
                <a:srgbClr val="FFFFFF"/>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059144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4FAD44-2311-4D1D-803B-16139D8004C9}" type="datetime1">
              <a:rPr lang="en-US" smtClean="0">
                <a:solidFill>
                  <a:srgbClr val="FFFFFF"/>
                </a:solidFill>
              </a:rPr>
              <a:t>10/19/2020</a:t>
            </a:fld>
            <a:endParaRPr lang="en-US" dirty="0">
              <a:solidFill>
                <a:srgbClr val="FFFFFF"/>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27572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3E7FBE-3AC3-414A-9A48-79B8B81C7B55}" type="datetime1">
              <a:rPr lang="en-US" smtClean="0">
                <a:solidFill>
                  <a:srgbClr val="FFFFFF"/>
                </a:solidFill>
              </a:rPr>
              <a:t>10/19/2020</a:t>
            </a:fld>
            <a:endParaRPr lang="en-US" dirty="0">
              <a:solidFill>
                <a:srgbClr val="FFFFFF"/>
              </a:solidFill>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728694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042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147042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8D54574A-F0E7-45FF-8F79-268E925F3114}" type="datetime1">
              <a:rPr lang="en-US" smtClean="0">
                <a:solidFill>
                  <a:srgbClr val="FFFFFF"/>
                </a:solidFill>
              </a:rPr>
              <a:t>10/19/2020</a:t>
            </a:fld>
            <a:endParaRPr lang="en-US" dirty="0">
              <a:solidFill>
                <a:srgbClr val="FFFFFF"/>
              </a:solidFill>
            </a:endParaRPr>
          </a:p>
        </p:txBody>
      </p:sp>
      <p:sp>
        <p:nvSpPr>
          <p:cNvPr id="6" name="Slide Number Placeholder 5"/>
          <p:cNvSpPr>
            <a:spLocks noGrp="1"/>
          </p:cNvSpPr>
          <p:nvPr>
            <p:ph type="sldNum" sz="quarter" idx="12"/>
          </p:nvPr>
        </p:nvSpPr>
        <p:spPr/>
        <p:txBody>
          <a:bodyPr/>
          <a:lstStyle/>
          <a:p>
            <a:fld id="{91AF2B4D-6B12-4EDF-87BB-2B55CECB661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4207928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81608" y="1600201"/>
            <a:ext cx="5080421"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65229" y="1600201"/>
            <a:ext cx="5068395"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CB2E16A-844F-4D68-AAC4-FA6CDD44B1DA}" type="datetime1">
              <a:rPr lang="en-US" smtClean="0">
                <a:solidFill>
                  <a:srgbClr val="FFFFFF"/>
                </a:solidFill>
              </a:rPr>
              <a:t>10/19/2020</a:t>
            </a:fld>
            <a:endParaRPr lang="en-US" dirty="0">
              <a:solidFill>
                <a:srgbClr val="FFFFFF"/>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395475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20093" y="1535113"/>
            <a:ext cx="5079049"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1520092" y="2174875"/>
            <a:ext cx="5079051"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77A8344E-258A-4F8A-A86B-00C6662B60C5}" type="datetime1">
              <a:rPr lang="en-US" smtClean="0">
                <a:solidFill>
                  <a:srgbClr val="FFFFFF"/>
                </a:solidFill>
              </a:rPr>
              <a:t>10/19/2020</a:t>
            </a:fld>
            <a:endParaRPr lang="en-US" dirty="0">
              <a:solidFill>
                <a:srgbClr val="FFFFFF"/>
              </a:solidFill>
            </a:endParaRPr>
          </a:p>
        </p:txBody>
      </p:sp>
      <p:sp>
        <p:nvSpPr>
          <p:cNvPr id="9" name="Slide Number Placeholder 8"/>
          <p:cNvSpPr>
            <a:spLocks noGrp="1"/>
          </p:cNvSpPr>
          <p:nvPr>
            <p:ph type="sldNum" sz="quarter" idx="12"/>
          </p:nvPr>
        </p:nvSpPr>
        <p:spPr/>
        <p:txBody>
          <a:bodyPr/>
          <a:lstStyle/>
          <a:p>
            <a:fld id="{2066355A-084C-D24E-9AD2-7E4FC41EA627}" type="slidenum">
              <a:rPr lang="en-US" smtClean="0">
                <a:solidFill>
                  <a:srgbClr val="000000">
                    <a:tint val="75000"/>
                  </a:srgbClr>
                </a:solidFill>
              </a:rPr>
              <a:pPr/>
              <a:t>‹#›</a:t>
            </a:fld>
            <a:endParaRPr lang="en-US" dirty="0">
              <a:solidFill>
                <a:srgbClr val="000000">
                  <a:tint val="75000"/>
                </a:srgbClr>
              </a:solidFill>
            </a:endParaRPr>
          </a:p>
        </p:txBody>
      </p:sp>
      <p:sp>
        <p:nvSpPr>
          <p:cNvPr id="10" name="Text Placeholder 2"/>
          <p:cNvSpPr>
            <a:spLocks noGrp="1"/>
          </p:cNvSpPr>
          <p:nvPr>
            <p:ph type="body" idx="13"/>
          </p:nvPr>
        </p:nvSpPr>
        <p:spPr>
          <a:xfrm>
            <a:off x="6779685" y="1531865"/>
            <a:ext cx="5079049"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11" name="Content Placeholder 3"/>
          <p:cNvSpPr>
            <a:spLocks noGrp="1"/>
          </p:cNvSpPr>
          <p:nvPr>
            <p:ph sz="half" idx="14"/>
          </p:nvPr>
        </p:nvSpPr>
        <p:spPr>
          <a:xfrm>
            <a:off x="6779684" y="2171627"/>
            <a:ext cx="5079051"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456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72D087-231E-4FE9-8C10-1111E73E2163}" type="datetime1">
              <a:rPr lang="en-US" smtClean="0">
                <a:solidFill>
                  <a:srgbClr val="FFFFFF"/>
                </a:solidFill>
              </a:rPr>
              <a:t>10/19/2020</a:t>
            </a:fld>
            <a:endParaRPr lang="en-US" dirty="0">
              <a:solidFill>
                <a:srgbClr val="FFFFFF"/>
              </a:solidFill>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829245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A6D44C-77EA-4AC9-A3FB-966766FD0B07}" type="datetime1">
              <a:rPr lang="en-US" smtClean="0">
                <a:solidFill>
                  <a:srgbClr val="FFFFFF"/>
                </a:solidFill>
              </a:rPr>
              <a:t>10/19/2020</a:t>
            </a:fld>
            <a:endParaRPr lang="en-US" dirty="0">
              <a:solidFill>
                <a:srgbClr val="FFFFFF"/>
              </a:solidFill>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714843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28455" y="273050"/>
            <a:ext cx="4011084" cy="891199"/>
          </a:xfrm>
        </p:spPr>
        <p:txBody>
          <a:bodyPr anchor="b"/>
          <a:lstStyle>
            <a:lvl1pPr algn="l">
              <a:defRPr sz="2667" b="1"/>
            </a:lvl1pPr>
          </a:lstStyle>
          <a:p>
            <a:r>
              <a:rPr lang="en-US" dirty="0"/>
              <a:t>Click to edit Master title style</a:t>
            </a:r>
          </a:p>
        </p:txBody>
      </p:sp>
      <p:sp>
        <p:nvSpPr>
          <p:cNvPr id="3" name="Content Placeholder 2"/>
          <p:cNvSpPr>
            <a:spLocks noGrp="1"/>
          </p:cNvSpPr>
          <p:nvPr>
            <p:ph idx="1"/>
          </p:nvPr>
        </p:nvSpPr>
        <p:spPr>
          <a:xfrm>
            <a:off x="5551219" y="273052"/>
            <a:ext cx="6282404"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28455" y="1347065"/>
            <a:ext cx="4011084" cy="4779100"/>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4FF30A7-7DC6-4594-963F-411A81ED92ED}" type="datetime1">
              <a:rPr lang="en-US" smtClean="0">
                <a:solidFill>
                  <a:srgbClr val="FFFFFF"/>
                </a:solidFill>
              </a:rPr>
              <a:t>10/19/2020</a:t>
            </a:fld>
            <a:endParaRPr lang="en-US" dirty="0">
              <a:solidFill>
                <a:srgbClr val="FFFFFF"/>
              </a:solidFill>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srgbClr val="000000">
                    <a:tint val="75000"/>
                  </a:srgbClr>
                </a:solidFill>
              </a:rPr>
              <a:pPr/>
              <a:t>‹#›</a:t>
            </a:fld>
            <a:endParaRPr lang="en-US" dirty="0">
              <a:solidFill>
                <a:srgbClr val="726056">
                  <a:shade val="75000"/>
                </a:srgbClr>
              </a:solidFill>
            </a:endParaRPr>
          </a:p>
        </p:txBody>
      </p:sp>
    </p:spTree>
    <p:extLst>
      <p:ext uri="{BB962C8B-B14F-4D97-AF65-F5344CB8AC3E}">
        <p14:creationId xmlns:p14="http://schemas.microsoft.com/office/powerpoint/2010/main" val="439012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1608" y="4800600"/>
            <a:ext cx="10352016" cy="566739"/>
          </a:xfrm>
        </p:spPr>
        <p:txBody>
          <a:bodyPr anchor="b"/>
          <a:lstStyle>
            <a:lvl1pPr algn="l">
              <a:defRPr sz="2667" b="1"/>
            </a:lvl1pPr>
          </a:lstStyle>
          <a:p>
            <a:r>
              <a:rPr lang="en-US" dirty="0"/>
              <a:t>Click to edit Master title style</a:t>
            </a:r>
          </a:p>
        </p:txBody>
      </p:sp>
      <p:sp>
        <p:nvSpPr>
          <p:cNvPr id="3" name="Picture Placeholder 2"/>
          <p:cNvSpPr>
            <a:spLocks noGrp="1"/>
          </p:cNvSpPr>
          <p:nvPr>
            <p:ph type="pic" idx="1"/>
          </p:nvPr>
        </p:nvSpPr>
        <p:spPr>
          <a:xfrm>
            <a:off x="1481608" y="250170"/>
            <a:ext cx="10352016" cy="4477405"/>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1481608" y="5367338"/>
            <a:ext cx="10352016"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CA107AD-FF7F-4761-AE02-73E473FFE9D3}" type="datetime1">
              <a:rPr lang="en-US" smtClean="0">
                <a:solidFill>
                  <a:srgbClr val="FFFFFF"/>
                </a:solidFill>
              </a:rPr>
              <a:t>10/19/2020</a:t>
            </a:fld>
            <a:endParaRPr lang="en-US" dirty="0">
              <a:solidFill>
                <a:srgbClr val="FFFFFF"/>
              </a:solidFill>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086951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1019808" y="-1"/>
            <a:ext cx="11172192" cy="1231601"/>
          </a:xfrm>
          <a:prstGeom prst="rect">
            <a:avLst/>
          </a:prstGeom>
          <a:gradFill flip="none" rotWithShape="1">
            <a:gsLst>
              <a:gs pos="0">
                <a:schemeClr val="bg1">
                  <a:lumMod val="75000"/>
                </a:schemeClr>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endParaRPr>
          </a:p>
        </p:txBody>
      </p:sp>
      <p:sp>
        <p:nvSpPr>
          <p:cNvPr id="8" name="Rectangle 7"/>
          <p:cNvSpPr/>
          <p:nvPr userDrawn="1"/>
        </p:nvSpPr>
        <p:spPr>
          <a:xfrm>
            <a:off x="1" y="0"/>
            <a:ext cx="1212225" cy="6858000"/>
          </a:xfrm>
          <a:prstGeom prst="rect">
            <a:avLst/>
          </a:prstGeom>
          <a:gradFill flip="none" rotWithShape="1">
            <a:gsLst>
              <a:gs pos="26000">
                <a:schemeClr val="tx2"/>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endParaRPr>
          </a:p>
        </p:txBody>
      </p:sp>
      <p:sp>
        <p:nvSpPr>
          <p:cNvPr id="2" name="Title Placeholder 1"/>
          <p:cNvSpPr>
            <a:spLocks noGrp="1"/>
          </p:cNvSpPr>
          <p:nvPr>
            <p:ph type="title"/>
          </p:nvPr>
        </p:nvSpPr>
        <p:spPr>
          <a:xfrm>
            <a:off x="1520093" y="188047"/>
            <a:ext cx="10313531" cy="87998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0093" y="1231602"/>
            <a:ext cx="10313531" cy="51247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177" y="6356351"/>
            <a:ext cx="1088049" cy="365125"/>
          </a:xfrm>
          <a:prstGeom prst="rect">
            <a:avLst/>
          </a:prstGeom>
        </p:spPr>
        <p:txBody>
          <a:bodyPr vert="horz" lIns="91440" tIns="45720" rIns="91440" bIns="45720" rtlCol="0" anchor="ctr"/>
          <a:lstStyle>
            <a:lvl1pPr algn="l">
              <a:defRPr sz="1600">
                <a:solidFill>
                  <a:schemeClr val="bg1"/>
                </a:solidFill>
              </a:defRPr>
            </a:lvl1pPr>
          </a:lstStyle>
          <a:p>
            <a:fld id="{7F887832-8941-4BB7-9B58-CD46D81C9517}" type="datetime1">
              <a:rPr lang="en-US" smtClean="0">
                <a:solidFill>
                  <a:srgbClr val="FFFFFF"/>
                </a:solidFill>
              </a:rPr>
              <a:t>10/19/2020</a:t>
            </a:fld>
            <a:endParaRPr lang="en-US" dirty="0">
              <a:solidFill>
                <a:srgbClr val="FFFFFF"/>
              </a:solidFill>
            </a:endParaRPr>
          </a:p>
        </p:txBody>
      </p:sp>
      <p:sp>
        <p:nvSpPr>
          <p:cNvPr id="6" name="Slide Number Placeholder 5"/>
          <p:cNvSpPr>
            <a:spLocks noGrp="1"/>
          </p:cNvSpPr>
          <p:nvPr>
            <p:ph type="sldNum" sz="quarter" idx="4"/>
          </p:nvPr>
        </p:nvSpPr>
        <p:spPr>
          <a:xfrm>
            <a:off x="8988824"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066355A-084C-D24E-9AD2-7E4FC41EA627}" type="slidenum">
              <a:rPr lang="en-US" smtClean="0">
                <a:solidFill>
                  <a:srgbClr val="000000">
                    <a:tint val="75000"/>
                  </a:srgbClr>
                </a:solidFill>
              </a:rPr>
              <a:pPr/>
              <a:t>‹#›</a:t>
            </a:fld>
            <a:endParaRPr lang="en-US" dirty="0">
              <a:solidFill>
                <a:srgbClr val="000000">
                  <a:tint val="75000"/>
                </a:srgbClr>
              </a:solidFill>
            </a:endParaRPr>
          </a:p>
        </p:txBody>
      </p:sp>
      <p:pic>
        <p:nvPicPr>
          <p:cNvPr id="7" name="Picture 6" descr="UA_Logo_reversed.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24177" y="242010"/>
            <a:ext cx="982220" cy="747580"/>
          </a:xfrm>
          <a:prstGeom prst="rect">
            <a:avLst/>
          </a:prstGeom>
        </p:spPr>
      </p:pic>
    </p:spTree>
    <p:extLst>
      <p:ext uri="{BB962C8B-B14F-4D97-AF65-F5344CB8AC3E}">
        <p14:creationId xmlns:p14="http://schemas.microsoft.com/office/powerpoint/2010/main" val="4117054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609585" rtl="0" eaLnBrk="1" latinLnBrk="0" hangingPunct="1">
        <a:spcBef>
          <a:spcPct val="0"/>
        </a:spcBef>
        <a:buNone/>
        <a:defRPr sz="4800"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28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24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1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18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5.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35.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5.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6.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2.m4a"/><Relationship Id="rId7" Type="http://schemas.openxmlformats.org/officeDocument/2006/relationships/image" Target="../media/image20.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19.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5.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2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slideLayout" Target="../slideLayouts/slideLayout1.xml"/><Relationship Id="rId7" Type="http://schemas.openxmlformats.org/officeDocument/2006/relationships/image" Target="../media/image24.jp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3.jpeg"/><Relationship Id="rId5" Type="http://schemas.openxmlformats.org/officeDocument/2006/relationships/image" Target="../media/image22.jpg"/><Relationship Id="rId10" Type="http://schemas.openxmlformats.org/officeDocument/2006/relationships/image" Target="../media/image5.png"/><Relationship Id="rId4" Type="http://schemas.openxmlformats.org/officeDocument/2006/relationships/notesSlide" Target="../notesSlides/notesSlide14.xm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m4a"/><Relationship Id="rId7" Type="http://schemas.openxmlformats.org/officeDocument/2006/relationships/image" Target="../media/image7.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2.xml"/><Relationship Id="rId4" Type="http://schemas.openxmlformats.org/officeDocument/2006/relationships/slideLayout" Target="../slideLayouts/slideLayout6.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microsoft.com/office/2007/relationships/media" Target="../media/media5.m4a"/><Relationship Id="rId7" Type="http://schemas.openxmlformats.org/officeDocument/2006/relationships/image" Target="../media/image90.png"/><Relationship Id="rId12" Type="http://schemas.openxmlformats.org/officeDocument/2006/relationships/image" Target="../media/image1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5.xml"/><Relationship Id="rId11" Type="http://schemas.openxmlformats.org/officeDocument/2006/relationships/image" Target="../media/image110.png"/><Relationship Id="rId5" Type="http://schemas.openxmlformats.org/officeDocument/2006/relationships/slideLayout" Target="../slideLayouts/slideLayout6.xml"/><Relationship Id="rId15" Type="http://schemas.openxmlformats.org/officeDocument/2006/relationships/image" Target="../media/image5.png"/><Relationship Id="rId10" Type="http://schemas.openxmlformats.org/officeDocument/2006/relationships/image" Target="../media/image100.png"/><Relationship Id="rId4" Type="http://schemas.openxmlformats.org/officeDocument/2006/relationships/audio" Target="../media/media5.m4a"/><Relationship Id="rId9" Type="http://schemas.openxmlformats.org/officeDocument/2006/relationships/image" Target="../media/image9.pn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7.m4a"/><Relationship Id="rId7" Type="http://schemas.openxmlformats.org/officeDocument/2006/relationships/image" Target="../media/image17.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notesSlide" Target="../notesSlides/notesSlide7.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8.m4a"/><Relationship Id="rId7" Type="http://schemas.openxmlformats.org/officeDocument/2006/relationships/image" Target="../media/image27.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notesSlide" Target="../notesSlides/notesSlide8.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9.m4a"/><Relationship Id="rId7" Type="http://schemas.openxmlformats.org/officeDocument/2006/relationships/image" Target="../media/image18.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B1903C4-3583-4902-8606-8A463CDF26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25361" y="5983552"/>
            <a:ext cx="1619347" cy="728706"/>
          </a:xfrm>
          <a:prstGeom prst="rect">
            <a:avLst/>
          </a:prstGeom>
        </p:spPr>
      </p:pic>
      <p:sp>
        <p:nvSpPr>
          <p:cNvPr id="9" name="Title 8">
            <a:extLst>
              <a:ext uri="{FF2B5EF4-FFF2-40B4-BE49-F238E27FC236}">
                <a16:creationId xmlns:a16="http://schemas.microsoft.com/office/drawing/2014/main" id="{034494F9-D722-4C6B-95C4-24EDA158B61E}"/>
              </a:ext>
            </a:extLst>
          </p:cNvPr>
          <p:cNvSpPr>
            <a:spLocks noGrp="1"/>
          </p:cNvSpPr>
          <p:nvPr>
            <p:ph type="ctrTitle"/>
          </p:nvPr>
        </p:nvSpPr>
        <p:spPr/>
        <p:txBody>
          <a:bodyPr/>
          <a:lstStyle/>
          <a:p>
            <a:r>
              <a:rPr lang="en-US" sz="4800" i="0" dirty="0">
                <a:solidFill>
                  <a:srgbClr val="000000"/>
                </a:solidFill>
                <a:effectLst/>
                <a:cs typeface="Arial" panose="020B0604020202020204" pitchFamily="34" charset="0"/>
              </a:rPr>
              <a:t>Fair Multiple Decision Making Through </a:t>
            </a:r>
            <a:br>
              <a:rPr lang="en-US" sz="4800" i="0" dirty="0">
                <a:solidFill>
                  <a:srgbClr val="000000"/>
                </a:solidFill>
                <a:effectLst/>
                <a:cs typeface="Arial" panose="020B0604020202020204" pitchFamily="34" charset="0"/>
              </a:rPr>
            </a:br>
            <a:r>
              <a:rPr lang="en-US" sz="4800" i="0" dirty="0">
                <a:solidFill>
                  <a:srgbClr val="000000"/>
                </a:solidFill>
                <a:effectLst/>
                <a:cs typeface="Arial" panose="020B0604020202020204" pitchFamily="34" charset="0"/>
              </a:rPr>
              <a:t>Soft Interventions</a:t>
            </a:r>
            <a:r>
              <a:rPr lang="en-US" sz="4800" dirty="0">
                <a:cs typeface="Arial" panose="020B0604020202020204" pitchFamily="34" charset="0"/>
              </a:rPr>
              <a:t> </a:t>
            </a:r>
            <a:endParaRPr lang="en-US" dirty="0"/>
          </a:p>
        </p:txBody>
      </p:sp>
      <p:sp>
        <p:nvSpPr>
          <p:cNvPr id="10" name="Subtitle 9">
            <a:extLst>
              <a:ext uri="{FF2B5EF4-FFF2-40B4-BE49-F238E27FC236}">
                <a16:creationId xmlns:a16="http://schemas.microsoft.com/office/drawing/2014/main" id="{41984A76-D8C9-479C-8B79-32653EFE0492}"/>
              </a:ext>
            </a:extLst>
          </p:cNvPr>
          <p:cNvSpPr>
            <a:spLocks noGrp="1"/>
          </p:cNvSpPr>
          <p:nvPr>
            <p:ph type="subTitle" idx="1"/>
          </p:nvPr>
        </p:nvSpPr>
        <p:spPr/>
        <p:txBody>
          <a:bodyPr>
            <a:normAutofit lnSpcReduction="10000"/>
          </a:bodyPr>
          <a:lstStyle/>
          <a:p>
            <a:endParaRPr lang="en-US" altLang="zh-CN" sz="2400" dirty="0">
              <a:latin typeface="Arial" panose="020B0604020202020204" pitchFamily="34" charset="0"/>
              <a:cs typeface="Arial" panose="020B0604020202020204" pitchFamily="34" charset="0"/>
            </a:endParaRPr>
          </a:p>
          <a:p>
            <a:r>
              <a:rPr lang="en-US" altLang="zh-CN" sz="2400" dirty="0">
                <a:latin typeface="+mj-lt"/>
                <a:cs typeface="Arial" panose="020B0604020202020204" pitchFamily="34" charset="0"/>
              </a:rPr>
              <a:t>Yaowei Hu</a:t>
            </a:r>
            <a:r>
              <a:rPr lang="en-US" altLang="zh-CN" sz="2400" baseline="30000" dirty="0">
                <a:latin typeface="+mj-lt"/>
                <a:cs typeface="Arial" panose="020B0604020202020204" pitchFamily="34" charset="0"/>
              </a:rPr>
              <a:t>1</a:t>
            </a:r>
            <a:r>
              <a:rPr lang="en-US" altLang="zh-CN" sz="2400" dirty="0">
                <a:latin typeface="+mj-lt"/>
                <a:cs typeface="Arial" panose="020B0604020202020204" pitchFamily="34" charset="0"/>
              </a:rPr>
              <a:t>, Yongkai Wu</a:t>
            </a:r>
            <a:r>
              <a:rPr lang="en-US" altLang="zh-CN" sz="2400" baseline="30000" dirty="0">
                <a:latin typeface="+mj-lt"/>
                <a:cs typeface="Arial" panose="020B0604020202020204" pitchFamily="34" charset="0"/>
              </a:rPr>
              <a:t>2</a:t>
            </a:r>
            <a:r>
              <a:rPr lang="en-US" altLang="zh-CN" sz="2400" dirty="0">
                <a:latin typeface="+mj-lt"/>
                <a:cs typeface="Arial" panose="020B0604020202020204" pitchFamily="34" charset="0"/>
              </a:rPr>
              <a:t>, Lu Zhang</a:t>
            </a:r>
            <a:r>
              <a:rPr lang="en-US" altLang="zh-CN" sz="2400" baseline="30000" dirty="0">
                <a:latin typeface="+mj-lt"/>
                <a:cs typeface="Arial" panose="020B0604020202020204" pitchFamily="34" charset="0"/>
              </a:rPr>
              <a:t>1</a:t>
            </a:r>
            <a:r>
              <a:rPr lang="en-US" altLang="zh-CN" sz="2400" dirty="0">
                <a:latin typeface="+mj-lt"/>
                <a:cs typeface="Arial" panose="020B0604020202020204" pitchFamily="34" charset="0"/>
              </a:rPr>
              <a:t>, Xintao Wu</a:t>
            </a:r>
            <a:r>
              <a:rPr lang="en-US" altLang="zh-CN" sz="2400" baseline="30000" dirty="0">
                <a:latin typeface="+mj-lt"/>
                <a:cs typeface="Arial" panose="020B0604020202020204" pitchFamily="34" charset="0"/>
              </a:rPr>
              <a:t>1</a:t>
            </a:r>
            <a:endParaRPr lang="en-US" sz="2400" dirty="0">
              <a:latin typeface="+mj-lt"/>
              <a:cs typeface="Arial" panose="020B0604020202020204" pitchFamily="34" charset="0"/>
            </a:endParaRPr>
          </a:p>
          <a:p>
            <a:endParaRPr lang="en-US" sz="2400" baseline="30000" dirty="0">
              <a:latin typeface="+mj-lt"/>
              <a:cs typeface="Arial" panose="020B0604020202020204" pitchFamily="34" charset="0"/>
            </a:endParaRPr>
          </a:p>
          <a:p>
            <a:r>
              <a:rPr lang="en-US" sz="1800" baseline="30000" dirty="0">
                <a:latin typeface="+mj-lt"/>
                <a:cs typeface="Arial" panose="020B0604020202020204" pitchFamily="34" charset="0"/>
              </a:rPr>
              <a:t>1</a:t>
            </a:r>
            <a:r>
              <a:rPr lang="en-US" sz="1800" dirty="0">
                <a:latin typeface="+mj-lt"/>
                <a:cs typeface="Arial" panose="020B0604020202020204" pitchFamily="34" charset="0"/>
              </a:rPr>
              <a:t>University of Arkansas</a:t>
            </a:r>
          </a:p>
          <a:p>
            <a:r>
              <a:rPr lang="en-US" sz="1800" baseline="30000" dirty="0">
                <a:latin typeface="+mj-lt"/>
                <a:cs typeface="Arial" panose="020B0604020202020204" pitchFamily="34" charset="0"/>
              </a:rPr>
              <a:t>2</a:t>
            </a:r>
            <a:r>
              <a:rPr lang="en-US" sz="1800" dirty="0">
                <a:latin typeface="+mj-lt"/>
                <a:cs typeface="Arial" panose="020B0604020202020204" pitchFamily="34" charset="0"/>
              </a:rPr>
              <a:t>Clemson University</a:t>
            </a:r>
            <a:endParaRPr lang="en-US" sz="2400" dirty="0">
              <a:latin typeface="+mj-lt"/>
              <a:cs typeface="Arial" panose="020B0604020202020204" pitchFamily="34" charset="0"/>
            </a:endParaRPr>
          </a:p>
          <a:p>
            <a:endParaRPr lang="en-US" sz="2400" dirty="0"/>
          </a:p>
        </p:txBody>
      </p:sp>
      <p:pic>
        <p:nvPicPr>
          <p:cNvPr id="3" name="Audio 2">
            <a:hlinkClick r:id="" action="ppaction://media"/>
            <a:extLst>
              <a:ext uri="{FF2B5EF4-FFF2-40B4-BE49-F238E27FC236}">
                <a16:creationId xmlns:a16="http://schemas.microsoft.com/office/drawing/2014/main" id="{C36CC3B5-40D6-448D-BB51-8C7A3D8301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9885600"/>
      </p:ext>
    </p:extLst>
  </p:cSld>
  <p:clrMapOvr>
    <a:masterClrMapping/>
  </p:clrMapOvr>
  <mc:AlternateContent xmlns:mc="http://schemas.openxmlformats.org/markup-compatibility/2006">
    <mc:Choice xmlns:p14="http://schemas.microsoft.com/office/powerpoint/2010/main" Requires="p14">
      <p:transition spd="slow" p14:dur="2000" advTm="4942"/>
    </mc:Choice>
    <mc:Fallback>
      <p:transition spd="slow" advTm="4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9094-1A49-4FCE-A720-FC9602955B6E}"/>
              </a:ext>
            </a:extLst>
          </p:cNvPr>
          <p:cNvSpPr>
            <a:spLocks noGrp="1"/>
          </p:cNvSpPr>
          <p:nvPr>
            <p:ph type="title"/>
          </p:nvPr>
        </p:nvSpPr>
        <p:spPr/>
        <p:txBody>
          <a:bodyPr/>
          <a:lstStyle/>
          <a:p>
            <a:r>
              <a:rPr lang="en-US" sz="4400" b="0" i="0" dirty="0">
                <a:effectLst/>
              </a:rPr>
              <a:t>Problem Formulation for Fair Multiple Decision Making</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7D676-BD6B-4C19-B009-BBC70E68D6F7}"/>
                  </a:ext>
                </a:extLst>
              </p:cNvPr>
              <p:cNvSpPr>
                <a:spLocks noGrp="1"/>
              </p:cNvSpPr>
              <p:nvPr>
                <p:ph idx="1"/>
              </p:nvPr>
            </p:nvSpPr>
            <p:spPr/>
            <p:txBody>
              <a:bodyPr/>
              <a:lstStyle/>
              <a:p>
                <a:r>
                  <a:rPr lang="en-US" i="1" dirty="0"/>
                  <a:t>The problem of fair multiple decision making for </a:t>
                </a:r>
                <a14:m>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𝑙</m:t>
                        </m:r>
                      </m:sub>
                    </m:sSub>
                    <m:r>
                      <a:rPr lang="en-US" b="0" i="1" smtClean="0">
                        <a:latin typeface="Cambria Math" panose="02040503050406030204" pitchFamily="18" charset="0"/>
                      </a:rPr>
                      <m:t>}</m:t>
                    </m:r>
                  </m:oMath>
                </a14:m>
                <a:r>
                  <a:rPr lang="en-US" i="1" dirty="0"/>
                  <a:t> is formulated as the following constrained optimization problem:</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m:t>
                                  </m:r>
                                </m:sub>
                              </m:sSub>
                              <m:r>
                                <a:rPr lang="en-US" b="0" i="1" smtClean="0">
                                  <a:latin typeface="Cambria Math" panose="02040503050406030204" pitchFamily="18" charset="0"/>
                                </a:rPr>
                                <m:t>∈</m:t>
                              </m:r>
                              <m:r>
                                <a:rPr lang="en-US" b="0" i="1" smtClean="0">
                                  <a:latin typeface="Cambria Math" panose="02040503050406030204" pitchFamily="18" charset="0"/>
                                </a:rPr>
                                <m:t>ℋ</m:t>
                              </m:r>
                            </m:lim>
                          </m:limLow>
                        </m:fName>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𝑙</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e>
                      </m:func>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𝑘</m:t>
                          </m:r>
                        </m:sub>
                      </m:sSub>
                    </m:oMath>
                  </m:oMathPara>
                </a14:m>
                <a:endParaRPr lang="en-US" dirty="0"/>
              </a:p>
              <a:p>
                <a:pPr marL="0" indent="0">
                  <a:buNone/>
                </a:pPr>
                <a:r>
                  <a:rPr lang="en-US" dirty="0"/>
                  <a:t>      </a:t>
                </a:r>
              </a:p>
              <a:p>
                <a:pPr marL="0" indent="0">
                  <a:buNone/>
                </a:pPr>
                <a:r>
                  <a:rPr lang="en-US" i="1"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r>
                  <a:rPr lang="en-US" i="1"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r>
                  <a:rPr lang="en-US" i="1" dirty="0"/>
                  <a:t> are smoothed loss function and fair constraint</a:t>
                </a:r>
                <a:r>
                  <a:rPr lang="en-US" dirty="0"/>
                  <a:t>.</a:t>
                </a:r>
              </a:p>
            </p:txBody>
          </p:sp>
        </mc:Choice>
        <mc:Fallback xmlns="">
          <p:sp>
            <p:nvSpPr>
              <p:cNvPr id="3" name="Content Placeholder 2">
                <a:extLst>
                  <a:ext uri="{FF2B5EF4-FFF2-40B4-BE49-F238E27FC236}">
                    <a16:creationId xmlns:a16="http://schemas.microsoft.com/office/drawing/2014/main" id="{1767D676-BD6B-4C19-B009-BBC70E68D6F7}"/>
                  </a:ext>
                </a:extLst>
              </p:cNvPr>
              <p:cNvSpPr>
                <a:spLocks noGrp="1" noRot="1" noChangeAspect="1" noMove="1" noResize="1" noEditPoints="1" noAdjustHandles="1" noChangeArrowheads="1" noChangeShapeType="1" noTextEdit="1"/>
              </p:cNvSpPr>
              <p:nvPr>
                <p:ph idx="1"/>
              </p:nvPr>
            </p:nvSpPr>
            <p:spPr>
              <a:blipFill>
                <a:blip r:embed="rId6"/>
                <a:stretch>
                  <a:fillRect l="-1182" t="-1070"/>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3A9F095C-43F7-41E5-AA4D-BD6E8D6708BD}"/>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10</a:t>
            </a:fld>
            <a:endParaRPr lang="en-US" dirty="0">
              <a:solidFill>
                <a:srgbClr val="000000">
                  <a:tint val="75000"/>
                </a:srgbClr>
              </a:solidFill>
            </a:endParaRPr>
          </a:p>
        </p:txBody>
      </p:sp>
      <p:pic>
        <p:nvPicPr>
          <p:cNvPr id="7" name="Audio 6">
            <a:hlinkClick r:id="" action="ppaction://media"/>
            <a:extLst>
              <a:ext uri="{FF2B5EF4-FFF2-40B4-BE49-F238E27FC236}">
                <a16:creationId xmlns:a16="http://schemas.microsoft.com/office/drawing/2014/main" id="{E29CEA97-1122-4D92-93E6-72CD39DC8D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980556104"/>
      </p:ext>
    </p:extLst>
  </p:cSld>
  <p:clrMapOvr>
    <a:masterClrMapping/>
  </p:clrMapOvr>
  <mc:AlternateContent xmlns:mc="http://schemas.openxmlformats.org/markup-compatibility/2006">
    <mc:Choice xmlns:p14="http://schemas.microsoft.com/office/powerpoint/2010/main" Requires="p14">
      <p:transition spd="slow" p14:dur="2000" advTm="6260"/>
    </mc:Choice>
    <mc:Fallback>
      <p:transition spd="slow" advTm="6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F401-A846-4243-B7CA-9A2F8F81DDF6}"/>
              </a:ext>
            </a:extLst>
          </p:cNvPr>
          <p:cNvSpPr>
            <a:spLocks noGrp="1"/>
          </p:cNvSpPr>
          <p:nvPr>
            <p:ph type="title"/>
          </p:nvPr>
        </p:nvSpPr>
        <p:spPr/>
        <p:txBody>
          <a:bodyPr/>
          <a:lstStyle/>
          <a:p>
            <a:r>
              <a:rPr lang="en-US" dirty="0"/>
              <a:t>Excess Risk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6416BE-B914-455A-ACEB-31990A96006F}"/>
                  </a:ext>
                </a:extLst>
              </p:cNvPr>
              <p:cNvSpPr>
                <a:spLocks noGrp="1"/>
              </p:cNvSpPr>
              <p:nvPr>
                <p:ph idx="1"/>
              </p:nvPr>
            </p:nvSpPr>
            <p:spPr/>
            <p:txBody>
              <a:bodyPr/>
              <a:lstStyle/>
              <a:p>
                <a:r>
                  <a:rPr lang="en-US" i="1" dirty="0"/>
                  <a:t>For any classification-calibrated surrogate function </a:t>
                </a:r>
                <a14:m>
                  <m:oMath xmlns:m="http://schemas.openxmlformats.org/officeDocument/2006/math">
                    <m:r>
                      <a:rPr lang="en-US" b="0" i="1" smtClean="0">
                        <a:latin typeface="Cambria Math" panose="02040503050406030204" pitchFamily="18" charset="0"/>
                      </a:rPr>
                      <m:t>𝜙</m:t>
                    </m:r>
                  </m:oMath>
                </a14:m>
                <a:r>
                  <a:rPr lang="en-US" i="1" dirty="0"/>
                  <a:t> satisfying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=1</m:t>
                    </m:r>
                  </m:oMath>
                </a14:m>
                <a:r>
                  <a:rPr lang="en-US" i="1" dirty="0"/>
                  <a:t> and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a:rPr lang="en-US" b="0" i="1" smtClean="0">
                                <a:latin typeface="Cambria Math" panose="02040503050406030204" pitchFamily="18" charset="0"/>
                              </a:rPr>
                              <m:t>𝑖𝑛𝑓</m:t>
                            </m:r>
                          </m:e>
                          <m:lim>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ℝ</m:t>
                            </m:r>
                          </m:lim>
                        </m:limLow>
                      </m:fName>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r>
                          <a:rPr lang="en-US" b="0" i="1" smtClean="0">
                            <a:latin typeface="Cambria Math" panose="02040503050406030204" pitchFamily="18" charset="0"/>
                          </a:rPr>
                          <m:t>=0</m:t>
                        </m:r>
                      </m:e>
                    </m:func>
                  </m:oMath>
                </a14:m>
                <a:r>
                  <a:rPr lang="en-US" i="1" dirty="0"/>
                  <a:t>, any measurable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oMath>
                </a14:m>
                <a:r>
                  <a:rPr lang="en-US" i="1" dirty="0"/>
                  <a:t> for predicting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𝑘</m:t>
                        </m:r>
                      </m:sub>
                    </m:sSub>
                  </m:oMath>
                </a14:m>
                <a:r>
                  <a:rPr lang="en-US" i="1" dirty="0"/>
                  <a:t>, we have</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𝜓</m:t>
                      </m:r>
                      <m:d>
                        <m:dPr>
                          <m:ctrlPr>
                            <a:rPr lang="en-US" b="0" i="1" smtClean="0">
                              <a:latin typeface="Cambria Math" panose="02040503050406030204" pitchFamily="18" charset="0"/>
                            </a:rPr>
                          </m:ctrlPr>
                        </m:dPr>
                        <m:e>
                          <m:r>
                            <a:rPr lang="en-US" b="0" i="1" smtClean="0">
                              <a:latin typeface="Cambria Math" panose="02040503050406030204" pitchFamily="18" charset="0"/>
                            </a:rPr>
                            <m:t>𝑅</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𝜙</m:t>
                          </m:r>
                        </m:sub>
                        <m:sup>
                          <m:r>
                            <a:rPr lang="en-US" b="0" i="1" smtClean="0">
                              <a:latin typeface="Cambria Math" panose="02040503050406030204" pitchFamily="18" charset="0"/>
                            </a:rPr>
                            <m:t>∗</m:t>
                          </m:r>
                        </m:sup>
                      </m:sSubSup>
                    </m:oMath>
                  </m:oMathPara>
                </a14:m>
                <a:endParaRPr lang="en-US" i="1" dirty="0"/>
              </a:p>
              <a:p>
                <a:pPr marL="0" indent="0">
                  <a:buNone/>
                </a:pPr>
                <a:r>
                  <a:rPr lang="en-US" i="1" dirty="0"/>
                  <a:t>      </a:t>
                </a:r>
              </a:p>
              <a:p>
                <a:pPr marL="0" indent="0">
                  <a:buNone/>
                </a:pPr>
                <a:r>
                  <a:rPr lang="en-US" i="1" dirty="0"/>
                  <a:t>    where </a:t>
                </a:r>
                <a14:m>
                  <m:oMath xmlns:m="http://schemas.openxmlformats.org/officeDocument/2006/math">
                    <m:r>
                      <a:rPr lang="en-US" b="0" i="1" smtClean="0">
                        <a:latin typeface="Cambria Math" panose="02040503050406030204" pitchFamily="18" charset="0"/>
                      </a:rPr>
                      <m:t>𝜓</m:t>
                    </m:r>
                  </m:oMath>
                </a14:m>
                <a:r>
                  <a:rPr lang="en-US" i="1" dirty="0"/>
                  <a:t> is a non-decreasing function mapping from </a:t>
                </a:r>
                <a14:m>
                  <m:oMath xmlns:m="http://schemas.openxmlformats.org/officeDocument/2006/math">
                    <m:r>
                      <a:rPr lang="en-US" b="0" i="1" smtClean="0">
                        <a:latin typeface="Cambria Math" panose="02040503050406030204" pitchFamily="18" charset="0"/>
                      </a:rPr>
                      <m:t>[0,1]</m:t>
                    </m:r>
                  </m:oMath>
                </a14:m>
                <a:r>
                  <a:rPr lang="en-US" i="1" dirty="0"/>
                  <a:t> to </a:t>
                </a:r>
                <a14:m>
                  <m:oMath xmlns:m="http://schemas.openxmlformats.org/officeDocument/2006/math">
                    <m:r>
                      <a:rPr lang="en-US" b="0" i="1" smtClean="0">
                        <a:latin typeface="Cambria Math" panose="02040503050406030204" pitchFamily="18" charset="0"/>
                      </a:rPr>
                      <m:t>[0,∞)</m:t>
                    </m:r>
                  </m:oMath>
                </a14:m>
                <a:r>
                  <a:rPr lang="en-US" i="1" dirty="0"/>
                  <a:t>.</a:t>
                </a:r>
              </a:p>
            </p:txBody>
          </p:sp>
        </mc:Choice>
        <mc:Fallback xmlns="">
          <p:sp>
            <p:nvSpPr>
              <p:cNvPr id="3" name="Content Placeholder 2">
                <a:extLst>
                  <a:ext uri="{FF2B5EF4-FFF2-40B4-BE49-F238E27FC236}">
                    <a16:creationId xmlns:a16="http://schemas.microsoft.com/office/drawing/2014/main" id="{666416BE-B914-455A-ACEB-31990A96006F}"/>
                  </a:ext>
                </a:extLst>
              </p:cNvPr>
              <p:cNvSpPr>
                <a:spLocks noGrp="1" noRot="1" noChangeAspect="1" noMove="1" noResize="1" noEditPoints="1" noAdjustHandles="1" noChangeArrowheads="1" noChangeShapeType="1" noTextEdit="1"/>
              </p:cNvSpPr>
              <p:nvPr>
                <p:ph idx="1"/>
              </p:nvPr>
            </p:nvSpPr>
            <p:spPr>
              <a:blipFill>
                <a:blip r:embed="rId6"/>
                <a:stretch>
                  <a:fillRect l="-1064" t="-1070" r="-59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FB074EF-1D6D-4E56-9758-77242DC4CD6E}"/>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11</a:t>
            </a:fld>
            <a:endParaRPr lang="en-US" dirty="0">
              <a:solidFill>
                <a:srgbClr val="000000">
                  <a:tint val="75000"/>
                </a:srgbClr>
              </a:solidFill>
            </a:endParaRPr>
          </a:p>
        </p:txBody>
      </p:sp>
      <p:pic>
        <p:nvPicPr>
          <p:cNvPr id="6" name="Audio 5">
            <a:hlinkClick r:id="" action="ppaction://media"/>
            <a:extLst>
              <a:ext uri="{FF2B5EF4-FFF2-40B4-BE49-F238E27FC236}">
                <a16:creationId xmlns:a16="http://schemas.microsoft.com/office/drawing/2014/main" id="{9EE24B43-0C8D-4F54-90AC-4B599D46AA4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651968101"/>
      </p:ext>
    </p:extLst>
  </p:cSld>
  <p:clrMapOvr>
    <a:masterClrMapping/>
  </p:clrMapOvr>
  <mc:AlternateContent xmlns:mc="http://schemas.openxmlformats.org/markup-compatibility/2006">
    <mc:Choice xmlns:p14="http://schemas.microsoft.com/office/powerpoint/2010/main" Requires="p14">
      <p:transition spd="slow" p14:dur="2000" advTm="11742"/>
    </mc:Choice>
    <mc:Fallback>
      <p:transition spd="slow" advTm="11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B3B9-BBE5-44DD-A09B-2C99AEF8103E}"/>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56869098-07F4-432F-8594-0DFB593682FB}"/>
              </a:ext>
            </a:extLst>
          </p:cNvPr>
          <p:cNvSpPr>
            <a:spLocks noGrp="1"/>
          </p:cNvSpPr>
          <p:nvPr>
            <p:ph idx="1"/>
          </p:nvPr>
        </p:nvSpPr>
        <p:spPr>
          <a:xfrm>
            <a:off x="1520094" y="1231603"/>
            <a:ext cx="3314300" cy="1074276"/>
          </a:xfrm>
        </p:spPr>
        <p:txBody>
          <a:bodyPr/>
          <a:lstStyle/>
          <a:p>
            <a:r>
              <a:rPr lang="en-US" dirty="0"/>
              <a:t>Data:</a:t>
            </a:r>
          </a:p>
          <a:p>
            <a:pPr lvl="1"/>
            <a:r>
              <a:rPr lang="en-US" u="sng" dirty="0"/>
              <a:t>Synthetic data:</a:t>
            </a:r>
            <a:r>
              <a:rPr lang="en-US" dirty="0"/>
              <a:t> </a:t>
            </a:r>
          </a:p>
          <a:p>
            <a:pPr lvl="1"/>
            <a:endParaRPr lang="en-US" dirty="0"/>
          </a:p>
          <a:p>
            <a:pPr marL="609585" lvl="1" indent="0">
              <a:buNone/>
            </a:pPr>
            <a:endParaRPr lang="en-US" dirty="0"/>
          </a:p>
        </p:txBody>
      </p:sp>
      <p:pic>
        <p:nvPicPr>
          <p:cNvPr id="6" name="Picture 5">
            <a:extLst>
              <a:ext uri="{FF2B5EF4-FFF2-40B4-BE49-F238E27FC236}">
                <a16:creationId xmlns:a16="http://schemas.microsoft.com/office/drawing/2014/main" id="{2EC9A535-5490-4E67-8BF5-657C3D2503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081" y="2989295"/>
            <a:ext cx="2727433" cy="2214272"/>
          </a:xfrm>
          <a:prstGeom prst="rect">
            <a:avLst/>
          </a:prstGeom>
        </p:spPr>
      </p:pic>
      <p:pic>
        <p:nvPicPr>
          <p:cNvPr id="8" name="Picture 7">
            <a:extLst>
              <a:ext uri="{FF2B5EF4-FFF2-40B4-BE49-F238E27FC236}">
                <a16:creationId xmlns:a16="http://schemas.microsoft.com/office/drawing/2014/main" id="{F1F6EE52-B629-4B3B-AF11-6E573DAC36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0472" y="2544406"/>
            <a:ext cx="3964279" cy="3717235"/>
          </a:xfrm>
          <a:prstGeom prst="rect">
            <a:avLst/>
          </a:prstGeom>
        </p:spPr>
      </p:pic>
      <p:sp>
        <p:nvSpPr>
          <p:cNvPr id="9" name="Content Placeholder 2">
            <a:extLst>
              <a:ext uri="{FF2B5EF4-FFF2-40B4-BE49-F238E27FC236}">
                <a16:creationId xmlns:a16="http://schemas.microsoft.com/office/drawing/2014/main" id="{D6354F56-2CC5-4F20-B638-86DE83333B88}"/>
              </a:ext>
            </a:extLst>
          </p:cNvPr>
          <p:cNvSpPr txBox="1">
            <a:spLocks/>
          </p:cNvSpPr>
          <p:nvPr/>
        </p:nvSpPr>
        <p:spPr>
          <a:xfrm>
            <a:off x="6828034" y="1269080"/>
            <a:ext cx="3314300" cy="1074276"/>
          </a:xfrm>
          <a:prstGeom prst="rect">
            <a:avLst/>
          </a:prstGeom>
        </p:spPr>
        <p:txBody>
          <a:bodyPr vert="horz" lIns="91440" tIns="45720" rIns="91440" bIns="45720" rtlCol="0">
            <a:normAutofit/>
          </a:bodyPr>
          <a:lstStyle>
            <a:lvl1pPr marL="457189" indent="-457189" algn="l" defTabSz="609585" rtl="0" eaLnBrk="1" latinLnBrk="0" hangingPunct="1">
              <a:spcBef>
                <a:spcPct val="20000"/>
              </a:spcBef>
              <a:buFont typeface="Arial"/>
              <a:buChar char="•"/>
              <a:defRPr sz="28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24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1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18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endParaRPr lang="en-US" u="sng" dirty="0"/>
          </a:p>
          <a:p>
            <a:pPr lvl="1"/>
            <a:r>
              <a:rPr lang="en-US" u="sng" dirty="0"/>
              <a:t>Adult data:</a:t>
            </a:r>
            <a:r>
              <a:rPr lang="en-US" dirty="0"/>
              <a:t> </a:t>
            </a:r>
          </a:p>
          <a:p>
            <a:pPr lvl="1"/>
            <a:endParaRPr lang="en-US" dirty="0"/>
          </a:p>
          <a:p>
            <a:pPr marL="609585" lvl="1" indent="0">
              <a:buFont typeface="Arial"/>
              <a:buNone/>
            </a:pPr>
            <a:endParaRPr lang="en-US" dirty="0"/>
          </a:p>
        </p:txBody>
      </p:sp>
      <p:sp>
        <p:nvSpPr>
          <p:cNvPr id="5" name="Slide Number Placeholder 4">
            <a:extLst>
              <a:ext uri="{FF2B5EF4-FFF2-40B4-BE49-F238E27FC236}">
                <a16:creationId xmlns:a16="http://schemas.microsoft.com/office/drawing/2014/main" id="{E67BA548-7842-40CC-B82E-11284010E31E}"/>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12</a:t>
            </a:fld>
            <a:endParaRPr lang="en-US" dirty="0">
              <a:solidFill>
                <a:srgbClr val="000000">
                  <a:tint val="75000"/>
                </a:srgbClr>
              </a:solidFill>
            </a:endParaRPr>
          </a:p>
        </p:txBody>
      </p:sp>
      <p:pic>
        <p:nvPicPr>
          <p:cNvPr id="7" name="Audio 6">
            <a:hlinkClick r:id="" action="ppaction://media"/>
            <a:extLst>
              <a:ext uri="{FF2B5EF4-FFF2-40B4-BE49-F238E27FC236}">
                <a16:creationId xmlns:a16="http://schemas.microsoft.com/office/drawing/2014/main" id="{6D9D0818-9460-4E7F-9BA1-B4606EC54CD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571765580"/>
      </p:ext>
    </p:extLst>
  </p:cSld>
  <p:clrMapOvr>
    <a:masterClrMapping/>
  </p:clrMapOvr>
  <mc:AlternateContent xmlns:mc="http://schemas.openxmlformats.org/markup-compatibility/2006">
    <mc:Choice xmlns:p14="http://schemas.microsoft.com/office/powerpoint/2010/main" Requires="p14">
      <p:transition spd="slow" p14:dur="2000" advTm="4653"/>
    </mc:Choice>
    <mc:Fallback>
      <p:transition spd="slow" advTm="4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500"/>
                                        <p:tgtEl>
                                          <p:spTgt spid="9">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8ADE-E649-4DD3-BA85-25EA19D0F349}"/>
              </a:ext>
            </a:extLst>
          </p:cNvPr>
          <p:cNvSpPr>
            <a:spLocks noGrp="1"/>
          </p:cNvSpPr>
          <p:nvPr>
            <p:ph type="title"/>
          </p:nvPr>
        </p:nvSpPr>
        <p:spPr/>
        <p:txBody>
          <a:bodyPr/>
          <a:lstStyle/>
          <a:p>
            <a:r>
              <a:rPr lang="en-US" dirty="0"/>
              <a:t>Experiments</a:t>
            </a:r>
          </a:p>
        </p:txBody>
      </p:sp>
      <p:pic>
        <p:nvPicPr>
          <p:cNvPr id="5" name="Content Placeholder 4">
            <a:extLst>
              <a:ext uri="{FF2B5EF4-FFF2-40B4-BE49-F238E27FC236}">
                <a16:creationId xmlns:a16="http://schemas.microsoft.com/office/drawing/2014/main" id="{6F7153DF-DD29-43B6-A1FB-79BDC3B9BED6}"/>
              </a:ext>
            </a:extLst>
          </p:cNvPr>
          <p:cNvPicPr>
            <a:picLocks noGrp="1" noChangeAspect="1"/>
          </p:cNvPicPr>
          <p:nvPr>
            <p:ph idx="1"/>
          </p:nvPr>
        </p:nvPicPr>
        <p:blipFill>
          <a:blip r:embed="rId6"/>
          <a:stretch>
            <a:fillRect/>
          </a:stretch>
        </p:blipFill>
        <p:spPr>
          <a:xfrm>
            <a:off x="1520825" y="2398809"/>
            <a:ext cx="10312400" cy="2790631"/>
          </a:xfrm>
          <a:prstGeom prst="rect">
            <a:avLst/>
          </a:prstGeom>
        </p:spPr>
      </p:pic>
      <p:sp>
        <p:nvSpPr>
          <p:cNvPr id="7" name="TextBox 6">
            <a:extLst>
              <a:ext uri="{FF2B5EF4-FFF2-40B4-BE49-F238E27FC236}">
                <a16:creationId xmlns:a16="http://schemas.microsoft.com/office/drawing/2014/main" id="{F2F34D23-4CD4-4CC3-A2F5-C50EE4378A17}"/>
              </a:ext>
            </a:extLst>
          </p:cNvPr>
          <p:cNvSpPr txBox="1"/>
          <p:nvPr/>
        </p:nvSpPr>
        <p:spPr>
          <a:xfrm>
            <a:off x="1520093" y="1668560"/>
            <a:ext cx="9501960" cy="707886"/>
          </a:xfrm>
          <a:prstGeom prst="rect">
            <a:avLst/>
          </a:prstGeom>
          <a:noFill/>
        </p:spPr>
        <p:txBody>
          <a:bodyPr wrap="none" rtlCol="0">
            <a:spAutoFit/>
          </a:bodyPr>
          <a:lstStyle/>
          <a:p>
            <a:r>
              <a:rPr lang="en-US" sz="2000" b="0" i="0" dirty="0">
                <a:effectLst/>
                <a:latin typeface="+mj-lt"/>
              </a:rPr>
              <a:t>Table 1: Accuracy and unfairness from Unconstrained, Separate, Serial and Joint methods </a:t>
            </a:r>
          </a:p>
          <a:p>
            <a:pPr algn="ctr"/>
            <a:r>
              <a:rPr lang="en-US" sz="2000" b="0" i="0" dirty="0">
                <a:effectLst/>
                <a:latin typeface="+mj-lt"/>
              </a:rPr>
              <a:t>on synthetic and Adult data (bold values indicate violation of fairness).</a:t>
            </a:r>
            <a:endParaRPr lang="en-US" sz="2000" dirty="0">
              <a:latin typeface="+mj-lt"/>
            </a:endParaRPr>
          </a:p>
        </p:txBody>
      </p:sp>
      <p:sp>
        <p:nvSpPr>
          <p:cNvPr id="3" name="Slide Number Placeholder 2">
            <a:extLst>
              <a:ext uri="{FF2B5EF4-FFF2-40B4-BE49-F238E27FC236}">
                <a16:creationId xmlns:a16="http://schemas.microsoft.com/office/drawing/2014/main" id="{89946CB6-89CF-4BE1-B899-160EEC111747}"/>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13</a:t>
            </a:fld>
            <a:endParaRPr lang="en-US" dirty="0">
              <a:solidFill>
                <a:srgbClr val="000000">
                  <a:tint val="75000"/>
                </a:srgbClr>
              </a:solidFill>
            </a:endParaRPr>
          </a:p>
        </p:txBody>
      </p:sp>
      <p:pic>
        <p:nvPicPr>
          <p:cNvPr id="6" name="Audio 5">
            <a:hlinkClick r:id="" action="ppaction://media"/>
            <a:extLst>
              <a:ext uri="{FF2B5EF4-FFF2-40B4-BE49-F238E27FC236}">
                <a16:creationId xmlns:a16="http://schemas.microsoft.com/office/drawing/2014/main" id="{EFC831DB-F408-4105-AA82-56EF7D122D2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544898572"/>
      </p:ext>
    </p:extLst>
  </p:cSld>
  <p:clrMapOvr>
    <a:masterClrMapping/>
  </p:clrMapOvr>
  <mc:AlternateContent xmlns:mc="http://schemas.openxmlformats.org/markup-compatibility/2006">
    <mc:Choice xmlns:p14="http://schemas.microsoft.com/office/powerpoint/2010/main" Requires="p14">
      <p:transition spd="slow" p14:dur="2000" advTm="4236"/>
    </mc:Choice>
    <mc:Fallback>
      <p:transition spd="slow" advTm="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EED4-817F-4C55-B9E1-AE636EFE7EC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85D8F23-EA60-4D83-92EF-1E6CA270B460}"/>
              </a:ext>
            </a:extLst>
          </p:cNvPr>
          <p:cNvSpPr>
            <a:spLocks noGrp="1"/>
          </p:cNvSpPr>
          <p:nvPr>
            <p:ph idx="1"/>
          </p:nvPr>
        </p:nvSpPr>
        <p:spPr/>
        <p:txBody>
          <a:bodyPr/>
          <a:lstStyle/>
          <a:p>
            <a:r>
              <a:rPr lang="en-US" dirty="0"/>
              <a:t>Proposed an approach that learns multiple fair classifiers from a static training dataset.</a:t>
            </a:r>
          </a:p>
          <a:p>
            <a:r>
              <a:rPr lang="en-US" dirty="0"/>
              <a:t>Treated the deployment of each classifier as a soft intervention and inferred the distributions after the deployment as post-intervention distributions.</a:t>
            </a:r>
          </a:p>
          <a:p>
            <a:r>
              <a:rPr lang="en-US" dirty="0"/>
              <a:t>Adopted surrogate functions to smooth the loss function and fair constraints to formulate the fair classification problem as a constrained optimization problem.</a:t>
            </a:r>
          </a:p>
          <a:p>
            <a:r>
              <a:rPr lang="en-US" dirty="0"/>
              <a:t>Theoretically analyzed excess risk bound.</a:t>
            </a:r>
          </a:p>
          <a:p>
            <a:r>
              <a:rPr lang="en-US" dirty="0"/>
              <a:t>Conducted experiments on both synthetic and real-world datasets.</a:t>
            </a:r>
          </a:p>
        </p:txBody>
      </p:sp>
      <p:sp>
        <p:nvSpPr>
          <p:cNvPr id="6" name="Slide Number Placeholder 5">
            <a:extLst>
              <a:ext uri="{FF2B5EF4-FFF2-40B4-BE49-F238E27FC236}">
                <a16:creationId xmlns:a16="http://schemas.microsoft.com/office/drawing/2014/main" id="{A69C3492-33D4-4140-9181-1A823326CBA8}"/>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14</a:t>
            </a:fld>
            <a:endParaRPr lang="en-US" dirty="0">
              <a:solidFill>
                <a:srgbClr val="000000">
                  <a:tint val="75000"/>
                </a:srgbClr>
              </a:solidFill>
            </a:endParaRPr>
          </a:p>
        </p:txBody>
      </p:sp>
      <p:pic>
        <p:nvPicPr>
          <p:cNvPr id="7" name="Audio 6">
            <a:hlinkClick r:id="" action="ppaction://media"/>
            <a:extLst>
              <a:ext uri="{FF2B5EF4-FFF2-40B4-BE49-F238E27FC236}">
                <a16:creationId xmlns:a16="http://schemas.microsoft.com/office/drawing/2014/main" id="{FCA1BD73-4396-41A5-A5D3-BCC0DAFD1B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51506010"/>
      </p:ext>
    </p:extLst>
  </p:cSld>
  <p:clrMapOvr>
    <a:masterClrMapping/>
  </p:clrMapOvr>
  <mc:AlternateContent xmlns:mc="http://schemas.openxmlformats.org/markup-compatibility/2006">
    <mc:Choice xmlns:p14="http://schemas.microsoft.com/office/powerpoint/2010/main" Requires="p14">
      <p:transition spd="slow" p14:dur="2000" advTm="997"/>
    </mc:Choice>
    <mc:Fallback>
      <p:transition spd="slow" advTm="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0E3D2-0A96-4F92-8158-B607C361B9E4}"/>
              </a:ext>
            </a:extLst>
          </p:cNvPr>
          <p:cNvSpPr>
            <a:spLocks noGrp="1"/>
          </p:cNvSpPr>
          <p:nvPr>
            <p:ph type="ctrTitle"/>
          </p:nvPr>
        </p:nvSpPr>
        <p:spPr>
          <a:xfrm>
            <a:off x="1212224" y="1352723"/>
            <a:ext cx="10979776" cy="1470025"/>
          </a:xfrm>
        </p:spPr>
        <p:txBody>
          <a:bodyPr/>
          <a:lstStyle/>
          <a:p>
            <a:r>
              <a:rPr lang="en-US" sz="4800" i="0" dirty="0">
                <a:solidFill>
                  <a:srgbClr val="000000"/>
                </a:solidFill>
                <a:effectLst/>
                <a:cs typeface="Arial" panose="020B0604020202020204" pitchFamily="34" charset="0"/>
              </a:rPr>
              <a:t>Fair Multiple Decision Making Through </a:t>
            </a:r>
            <a:br>
              <a:rPr lang="en-US" sz="4800" i="0" dirty="0">
                <a:solidFill>
                  <a:srgbClr val="000000"/>
                </a:solidFill>
                <a:effectLst/>
                <a:cs typeface="Arial" panose="020B0604020202020204" pitchFamily="34" charset="0"/>
              </a:rPr>
            </a:br>
            <a:r>
              <a:rPr lang="en-US" sz="4800" i="0" dirty="0">
                <a:solidFill>
                  <a:srgbClr val="000000"/>
                </a:solidFill>
                <a:effectLst/>
                <a:cs typeface="Arial" panose="020B0604020202020204" pitchFamily="34" charset="0"/>
              </a:rPr>
              <a:t>Soft Interventions</a:t>
            </a:r>
            <a:r>
              <a:rPr lang="en-US" sz="4800" dirty="0">
                <a:cs typeface="Arial" panose="020B0604020202020204" pitchFamily="34" charset="0"/>
              </a:rPr>
              <a:t> </a:t>
            </a:r>
            <a:endParaRPr lang="en-US" dirty="0"/>
          </a:p>
        </p:txBody>
      </p:sp>
      <p:grpSp>
        <p:nvGrpSpPr>
          <p:cNvPr id="7" name="Group 6">
            <a:extLst>
              <a:ext uri="{FF2B5EF4-FFF2-40B4-BE49-F238E27FC236}">
                <a16:creationId xmlns:a16="http://schemas.microsoft.com/office/drawing/2014/main" id="{72A3022C-12F3-43DF-805B-884FA017DD66}"/>
              </a:ext>
            </a:extLst>
          </p:cNvPr>
          <p:cNvGrpSpPr/>
          <p:nvPr/>
        </p:nvGrpSpPr>
        <p:grpSpPr>
          <a:xfrm>
            <a:off x="8705700" y="3429000"/>
            <a:ext cx="1226618" cy="1945481"/>
            <a:chOff x="7150277" y="2650267"/>
            <a:chExt cx="1226618" cy="1945481"/>
          </a:xfrm>
        </p:grpSpPr>
        <p:pic>
          <p:nvPicPr>
            <p:cNvPr id="8" name="Picture 7">
              <a:extLst>
                <a:ext uri="{FF2B5EF4-FFF2-40B4-BE49-F238E27FC236}">
                  <a16:creationId xmlns:a16="http://schemas.microsoft.com/office/drawing/2014/main" id="{C40580C9-5534-49C8-81E1-1E0BAE4CC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1980" y="2650267"/>
              <a:ext cx="1095375" cy="1571625"/>
            </a:xfrm>
            <a:prstGeom prst="rect">
              <a:avLst/>
            </a:prstGeom>
          </p:spPr>
        </p:pic>
        <p:sp>
          <p:nvSpPr>
            <p:cNvPr id="9" name="TextBox 8">
              <a:extLst>
                <a:ext uri="{FF2B5EF4-FFF2-40B4-BE49-F238E27FC236}">
                  <a16:creationId xmlns:a16="http://schemas.microsoft.com/office/drawing/2014/main" id="{A97AB694-0F49-4AE4-8B13-383329BA0179}"/>
                </a:ext>
              </a:extLst>
            </p:cNvPr>
            <p:cNvSpPr txBox="1"/>
            <p:nvPr/>
          </p:nvSpPr>
          <p:spPr>
            <a:xfrm>
              <a:off x="7150277" y="4226416"/>
              <a:ext cx="1226618" cy="369332"/>
            </a:xfrm>
            <a:prstGeom prst="rect">
              <a:avLst/>
            </a:prstGeom>
            <a:noFill/>
          </p:spPr>
          <p:txBody>
            <a:bodyPr wrap="none" rtlCol="0">
              <a:spAutoFit/>
            </a:bodyPr>
            <a:lstStyle/>
            <a:p>
              <a:r>
                <a:rPr lang="en-US" b="1" dirty="0" err="1">
                  <a:latin typeface="+mj-lt"/>
                  <a:cs typeface="MV Boli" panose="02000500030200090000" pitchFamily="2" charset="0"/>
                </a:rPr>
                <a:t>Xintao</a:t>
              </a:r>
              <a:r>
                <a:rPr lang="en-US" b="1" dirty="0">
                  <a:latin typeface="+mj-lt"/>
                </a:rPr>
                <a:t> </a:t>
              </a:r>
              <a:r>
                <a:rPr lang="en-US" b="1" dirty="0">
                  <a:latin typeface="+mj-lt"/>
                  <a:cs typeface="MV Boli" panose="02000500030200090000" pitchFamily="2" charset="0"/>
                </a:rPr>
                <a:t>Wu</a:t>
              </a:r>
            </a:p>
          </p:txBody>
        </p:sp>
      </p:grpSp>
      <p:grpSp>
        <p:nvGrpSpPr>
          <p:cNvPr id="13" name="Group 12">
            <a:extLst>
              <a:ext uri="{FF2B5EF4-FFF2-40B4-BE49-F238E27FC236}">
                <a16:creationId xmlns:a16="http://schemas.microsoft.com/office/drawing/2014/main" id="{AB21AD49-4079-4F2D-9A8B-0DD1BF0FBAF1}"/>
              </a:ext>
            </a:extLst>
          </p:cNvPr>
          <p:cNvGrpSpPr/>
          <p:nvPr/>
        </p:nvGrpSpPr>
        <p:grpSpPr>
          <a:xfrm>
            <a:off x="6886005" y="3429000"/>
            <a:ext cx="1165704" cy="1945481"/>
            <a:chOff x="4762011" y="3450021"/>
            <a:chExt cx="1165704" cy="1945481"/>
          </a:xfrm>
        </p:grpSpPr>
        <p:sp>
          <p:nvSpPr>
            <p:cNvPr id="12" name="TextBox 11">
              <a:extLst>
                <a:ext uri="{FF2B5EF4-FFF2-40B4-BE49-F238E27FC236}">
                  <a16:creationId xmlns:a16="http://schemas.microsoft.com/office/drawing/2014/main" id="{81352A66-479E-4A91-953D-69289155E8CD}"/>
                </a:ext>
              </a:extLst>
            </p:cNvPr>
            <p:cNvSpPr txBox="1"/>
            <p:nvPr/>
          </p:nvSpPr>
          <p:spPr>
            <a:xfrm>
              <a:off x="4762011" y="5026170"/>
              <a:ext cx="1165704" cy="369332"/>
            </a:xfrm>
            <a:prstGeom prst="rect">
              <a:avLst/>
            </a:prstGeom>
            <a:noFill/>
          </p:spPr>
          <p:txBody>
            <a:bodyPr wrap="none" rtlCol="0">
              <a:spAutoFit/>
            </a:bodyPr>
            <a:lstStyle/>
            <a:p>
              <a:r>
                <a:rPr lang="en-US" b="1" dirty="0">
                  <a:latin typeface="+mj-lt"/>
                  <a:cs typeface="MV Boli" panose="02000500030200090000" pitchFamily="2" charset="0"/>
                </a:rPr>
                <a:t>Lu</a:t>
              </a:r>
              <a:r>
                <a:rPr lang="en-US" b="1" dirty="0">
                  <a:latin typeface="+mj-lt"/>
                </a:rPr>
                <a:t> </a:t>
              </a:r>
              <a:r>
                <a:rPr lang="en-US" b="1" dirty="0">
                  <a:latin typeface="+mj-lt"/>
                  <a:cs typeface="MV Boli" panose="02000500030200090000" pitchFamily="2" charset="0"/>
                </a:rPr>
                <a:t>Zhang</a:t>
              </a:r>
            </a:p>
          </p:txBody>
        </p:sp>
        <p:pic>
          <p:nvPicPr>
            <p:cNvPr id="1030" name="Picture 6">
              <a:extLst>
                <a:ext uri="{FF2B5EF4-FFF2-40B4-BE49-F238E27FC236}">
                  <a16:creationId xmlns:a16="http://schemas.microsoft.com/office/drawing/2014/main" id="{B10F2D77-6412-4D22-9F45-C9C0259B71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011" y="3450021"/>
              <a:ext cx="1047750" cy="15716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1AE0E05-412B-4B3E-8B50-21FA1D9E9C52}"/>
              </a:ext>
            </a:extLst>
          </p:cNvPr>
          <p:cNvGrpSpPr/>
          <p:nvPr/>
        </p:nvGrpSpPr>
        <p:grpSpPr>
          <a:xfrm>
            <a:off x="5022975" y="3429000"/>
            <a:ext cx="1377365" cy="1945481"/>
            <a:chOff x="5259231" y="2650267"/>
            <a:chExt cx="1377365" cy="1945481"/>
          </a:xfrm>
        </p:grpSpPr>
        <p:sp>
          <p:nvSpPr>
            <p:cNvPr id="18" name="TextBox 17">
              <a:extLst>
                <a:ext uri="{FF2B5EF4-FFF2-40B4-BE49-F238E27FC236}">
                  <a16:creationId xmlns:a16="http://schemas.microsoft.com/office/drawing/2014/main" id="{3EF1BEC1-951E-46A4-A862-E74934A93ACA}"/>
                </a:ext>
              </a:extLst>
            </p:cNvPr>
            <p:cNvSpPr txBox="1"/>
            <p:nvPr/>
          </p:nvSpPr>
          <p:spPr>
            <a:xfrm>
              <a:off x="5259231" y="4226416"/>
              <a:ext cx="1377365" cy="369332"/>
            </a:xfrm>
            <a:prstGeom prst="rect">
              <a:avLst/>
            </a:prstGeom>
            <a:noFill/>
          </p:spPr>
          <p:txBody>
            <a:bodyPr wrap="none" rtlCol="0">
              <a:spAutoFit/>
            </a:bodyPr>
            <a:lstStyle/>
            <a:p>
              <a:r>
                <a:rPr lang="en-US" b="1" dirty="0">
                  <a:latin typeface="+mj-lt"/>
                  <a:cs typeface="MV Boli" panose="02000500030200090000" pitchFamily="2" charset="0"/>
                </a:rPr>
                <a:t>Yongkai Wu</a:t>
              </a:r>
            </a:p>
          </p:txBody>
        </p:sp>
        <p:pic>
          <p:nvPicPr>
            <p:cNvPr id="19" name="Picture 18" descr="A person posing for the camera&#10;&#10;Description generated with very high confidence">
              <a:extLst>
                <a:ext uri="{FF2B5EF4-FFF2-40B4-BE49-F238E27FC236}">
                  <a16:creationId xmlns:a16="http://schemas.microsoft.com/office/drawing/2014/main" id="{A2D4D78A-9C01-4BB2-81D2-21E2C3CDCD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6626" y="2650267"/>
              <a:ext cx="1099941" cy="1576149"/>
            </a:xfrm>
            <a:prstGeom prst="rect">
              <a:avLst/>
            </a:prstGeom>
          </p:spPr>
        </p:pic>
      </p:grpSp>
      <p:grpSp>
        <p:nvGrpSpPr>
          <p:cNvPr id="23" name="Group 22">
            <a:extLst>
              <a:ext uri="{FF2B5EF4-FFF2-40B4-BE49-F238E27FC236}">
                <a16:creationId xmlns:a16="http://schemas.microsoft.com/office/drawing/2014/main" id="{CA87C402-5072-4E9E-8964-C4CDD2D7E7BB}"/>
              </a:ext>
            </a:extLst>
          </p:cNvPr>
          <p:cNvGrpSpPr/>
          <p:nvPr/>
        </p:nvGrpSpPr>
        <p:grpSpPr>
          <a:xfrm>
            <a:off x="3290843" y="3424476"/>
            <a:ext cx="1189365" cy="1950005"/>
            <a:chOff x="2772369" y="3424476"/>
            <a:chExt cx="1189365" cy="1950005"/>
          </a:xfrm>
        </p:grpSpPr>
        <p:pic>
          <p:nvPicPr>
            <p:cNvPr id="15" name="Picture 14" descr="A person that is standing in the grass&#10;&#10;Description automatically generated">
              <a:extLst>
                <a:ext uri="{FF2B5EF4-FFF2-40B4-BE49-F238E27FC236}">
                  <a16:creationId xmlns:a16="http://schemas.microsoft.com/office/drawing/2014/main" id="{B6EC07E8-B9A0-4042-8334-4F69CCD8B831}"/>
                </a:ext>
              </a:extLst>
            </p:cNvPr>
            <p:cNvPicPr>
              <a:picLocks noChangeAspect="1"/>
            </p:cNvPicPr>
            <p:nvPr/>
          </p:nvPicPr>
          <p:blipFill rotWithShape="1">
            <a:blip r:embed="rId8">
              <a:extLst>
                <a:ext uri="{28A0092B-C50C-407E-A947-70E740481C1C}">
                  <a14:useLocalDpi xmlns:a14="http://schemas.microsoft.com/office/drawing/2010/main" val="0"/>
                </a:ext>
              </a:extLst>
            </a:blip>
            <a:srcRect l="45919" t="7632" r="36175" b="55603"/>
            <a:stretch/>
          </p:blipFill>
          <p:spPr>
            <a:xfrm>
              <a:off x="2872675" y="3424476"/>
              <a:ext cx="1023527" cy="1576149"/>
            </a:xfrm>
            <a:prstGeom prst="rect">
              <a:avLst/>
            </a:prstGeom>
          </p:spPr>
        </p:pic>
        <p:sp>
          <p:nvSpPr>
            <p:cNvPr id="16" name="TextBox 15">
              <a:extLst>
                <a:ext uri="{FF2B5EF4-FFF2-40B4-BE49-F238E27FC236}">
                  <a16:creationId xmlns:a16="http://schemas.microsoft.com/office/drawing/2014/main" id="{1AFFECA3-3107-4606-AFA8-B11ECA957B62}"/>
                </a:ext>
              </a:extLst>
            </p:cNvPr>
            <p:cNvSpPr txBox="1"/>
            <p:nvPr/>
          </p:nvSpPr>
          <p:spPr>
            <a:xfrm>
              <a:off x="2772369" y="5005149"/>
              <a:ext cx="1189365" cy="369332"/>
            </a:xfrm>
            <a:prstGeom prst="rect">
              <a:avLst/>
            </a:prstGeom>
            <a:noFill/>
          </p:spPr>
          <p:txBody>
            <a:bodyPr wrap="none" rtlCol="0">
              <a:spAutoFit/>
            </a:bodyPr>
            <a:lstStyle/>
            <a:p>
              <a:r>
                <a:rPr lang="en-US" b="1" dirty="0">
                  <a:latin typeface="+mj-lt"/>
                  <a:cs typeface="MV Boli" panose="02000500030200090000" pitchFamily="2" charset="0"/>
                </a:rPr>
                <a:t>Yaowei Hu</a:t>
              </a:r>
            </a:p>
          </p:txBody>
        </p:sp>
      </p:grpSp>
      <p:sp>
        <p:nvSpPr>
          <p:cNvPr id="29" name="TextBox 28">
            <a:extLst>
              <a:ext uri="{FF2B5EF4-FFF2-40B4-BE49-F238E27FC236}">
                <a16:creationId xmlns:a16="http://schemas.microsoft.com/office/drawing/2014/main" id="{D46855D6-35AD-4ADC-8B31-FB9B99970DAC}"/>
              </a:ext>
            </a:extLst>
          </p:cNvPr>
          <p:cNvSpPr txBox="1"/>
          <p:nvPr/>
        </p:nvSpPr>
        <p:spPr>
          <a:xfrm>
            <a:off x="2603126" y="6048574"/>
            <a:ext cx="6094428" cy="307777"/>
          </a:xfrm>
          <a:prstGeom prst="rect">
            <a:avLst/>
          </a:prstGeom>
          <a:noFill/>
        </p:spPr>
        <p:txBody>
          <a:bodyPr wrap="square">
            <a:spAutoFit/>
          </a:bodyPr>
          <a:lstStyle/>
          <a:p>
            <a:r>
              <a:rPr lang="en-US" sz="1400" b="0" i="0" dirty="0">
                <a:effectLst/>
                <a:latin typeface="Arial" panose="020B0604020202020204" pitchFamily="34" charset="0"/>
              </a:rPr>
              <a:t>This work was supported in part by NSF 1646654, 1920920, and 1946391.</a:t>
            </a:r>
            <a:endParaRPr lang="en-US" sz="1400" dirty="0"/>
          </a:p>
        </p:txBody>
      </p:sp>
      <p:pic>
        <p:nvPicPr>
          <p:cNvPr id="26" name="Picture 6" descr="Image result for nsf logo">
            <a:extLst>
              <a:ext uri="{FF2B5EF4-FFF2-40B4-BE49-F238E27FC236}">
                <a16:creationId xmlns:a16="http://schemas.microsoft.com/office/drawing/2014/main" id="{21F70F02-1E8B-42D7-9141-E7CC70C9DC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409" t="1976" r="17557"/>
          <a:stretch/>
        </p:blipFill>
        <p:spPr bwMode="auto">
          <a:xfrm>
            <a:off x="1480787" y="5716758"/>
            <a:ext cx="993764" cy="971407"/>
          </a:xfrm>
          <a:prstGeom prst="rect">
            <a:avLst/>
          </a:prstGeom>
          <a:noFill/>
          <a:extLst>
            <a:ext uri="{909E8E84-426E-40DD-AFC4-6F175D3DCCD1}">
              <a14:hiddenFill xmlns:a14="http://schemas.microsoft.com/office/drawing/2010/main">
                <a:solidFill>
                  <a:srgbClr val="FFFFFF"/>
                </a:solidFill>
              </a14:hiddenFill>
            </a:ext>
          </a:extLst>
        </p:spPr>
      </p:pic>
      <p:pic>
        <p:nvPicPr>
          <p:cNvPr id="27" name="Audio 26">
            <a:hlinkClick r:id="" action="ppaction://media"/>
            <a:extLst>
              <a:ext uri="{FF2B5EF4-FFF2-40B4-BE49-F238E27FC236}">
                <a16:creationId xmlns:a16="http://schemas.microsoft.com/office/drawing/2014/main" id="{6D439FE0-0DBE-4CBB-90B2-AF4F7C65840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3942035"/>
      </p:ext>
    </p:extLst>
  </p:cSld>
  <p:clrMapOvr>
    <a:masterClrMapping/>
  </p:clrMapOvr>
  <mc:AlternateContent xmlns:mc="http://schemas.openxmlformats.org/markup-compatibility/2006" xmlns:p14="http://schemas.microsoft.com/office/powerpoint/2010/main">
    <mc:Choice Requires="p14">
      <p:transition spd="slow" p14:dur="2000" advTm="2819"/>
    </mc:Choice>
    <mc:Fallback xmlns="">
      <p:transition spd="slow" advTm="2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A075-24E2-47CD-87DB-16BA67AABA48}"/>
              </a:ext>
            </a:extLst>
          </p:cNvPr>
          <p:cNvSpPr>
            <a:spLocks noGrp="1"/>
          </p:cNvSpPr>
          <p:nvPr>
            <p:ph type="title"/>
          </p:nvPr>
        </p:nvSpPr>
        <p:spPr/>
        <p:txBody>
          <a:bodyPr/>
          <a:lstStyle/>
          <a:p>
            <a:r>
              <a:rPr lang="en-US" dirty="0"/>
              <a:t>Fair Decision Making</a:t>
            </a:r>
          </a:p>
        </p:txBody>
      </p:sp>
      <p:pic>
        <p:nvPicPr>
          <p:cNvPr id="6" name="Picture 2" descr="Image result for university icon">
            <a:extLst>
              <a:ext uri="{FF2B5EF4-FFF2-40B4-BE49-F238E27FC236}">
                <a16:creationId xmlns:a16="http://schemas.microsoft.com/office/drawing/2014/main" id="{B4F58090-AF77-4F48-AE43-B1EF1976F7B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04704" y="1957600"/>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ecruiting icon">
            <a:extLst>
              <a:ext uri="{FF2B5EF4-FFF2-40B4-BE49-F238E27FC236}">
                <a16:creationId xmlns:a16="http://schemas.microsoft.com/office/drawing/2014/main" id="{183EB52F-329B-4198-9E4B-73836FBDAD2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44792" y="2486058"/>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credit icon">
            <a:extLst>
              <a:ext uri="{FF2B5EF4-FFF2-40B4-BE49-F238E27FC236}">
                <a16:creationId xmlns:a16="http://schemas.microsoft.com/office/drawing/2014/main" id="{1F583C8B-E378-48A3-81EC-4A140261224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3352" y="297180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a:extLst>
              <a:ext uri="{FF2B5EF4-FFF2-40B4-BE49-F238E27FC236}">
                <a16:creationId xmlns:a16="http://schemas.microsoft.com/office/drawing/2014/main" id="{FA5F7320-43B8-4E61-B473-E28A9A0F76DD}"/>
              </a:ext>
            </a:extLst>
          </p:cNvPr>
          <p:cNvSpPr txBox="1">
            <a:spLocks/>
          </p:cNvSpPr>
          <p:nvPr/>
        </p:nvSpPr>
        <p:spPr>
          <a:xfrm>
            <a:off x="2244792" y="1884097"/>
            <a:ext cx="2912806" cy="2632605"/>
          </a:xfrm>
          <a:prstGeom prst="rect">
            <a:avLst/>
          </a:prstGeom>
        </p:spPr>
        <p:txBody>
          <a:bodyPr vert="horz" lIns="91440" tIns="45720" rIns="91440" bIns="45720" rtlCol="0">
            <a:normAutofit/>
          </a:bodyPr>
          <a:lstStyle>
            <a:lvl1pPr marL="457189" indent="-457189" algn="l" defTabSz="609585" rtl="0" eaLnBrk="1" latinLnBrk="0" hangingPunct="1">
              <a:spcBef>
                <a:spcPct val="20000"/>
              </a:spcBef>
              <a:buFont typeface="Arial"/>
              <a:buChar char="•"/>
              <a:defRPr sz="28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24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1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18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18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pPr>
            <a:r>
              <a:rPr lang="en-US" b="1" dirty="0">
                <a:cs typeface="MV Boli" panose="02000500030200090000" pitchFamily="2" charset="0"/>
              </a:rPr>
              <a:t>	Admission</a:t>
            </a:r>
          </a:p>
          <a:p>
            <a:pPr marL="0" indent="0">
              <a:buFont typeface="Arial"/>
              <a:buNone/>
            </a:pPr>
            <a:r>
              <a:rPr lang="en-US" b="1" dirty="0">
                <a:cs typeface="MV Boli" panose="02000500030200090000" pitchFamily="2" charset="0"/>
              </a:rPr>
              <a:t>	Recruiting</a:t>
            </a:r>
          </a:p>
          <a:p>
            <a:pPr marL="0" indent="0">
              <a:buFont typeface="Arial"/>
              <a:buNone/>
            </a:pPr>
            <a:r>
              <a:rPr lang="en-US" b="1" dirty="0">
                <a:cs typeface="MV Boli" panose="02000500030200090000" pitchFamily="2" charset="0"/>
              </a:rPr>
              <a:t>	Credit</a:t>
            </a:r>
          </a:p>
          <a:p>
            <a:pPr marL="0" indent="0">
              <a:buFont typeface="Arial"/>
              <a:buNone/>
            </a:pPr>
            <a:r>
              <a:rPr lang="en-US" b="1" dirty="0">
                <a:cs typeface="MV Boli" panose="02000500030200090000" pitchFamily="2" charset="0"/>
              </a:rPr>
              <a:t>	…</a:t>
            </a:r>
          </a:p>
        </p:txBody>
      </p:sp>
      <p:sp>
        <p:nvSpPr>
          <p:cNvPr id="11" name="TextBox 10">
            <a:extLst>
              <a:ext uri="{FF2B5EF4-FFF2-40B4-BE49-F238E27FC236}">
                <a16:creationId xmlns:a16="http://schemas.microsoft.com/office/drawing/2014/main" id="{6923677B-BD07-4BB4-8470-B747F04E201D}"/>
              </a:ext>
            </a:extLst>
          </p:cNvPr>
          <p:cNvSpPr txBox="1"/>
          <p:nvPr/>
        </p:nvSpPr>
        <p:spPr>
          <a:xfrm>
            <a:off x="2610552" y="4516702"/>
            <a:ext cx="8526274" cy="954107"/>
          </a:xfrm>
          <a:prstGeom prst="rect">
            <a:avLst/>
          </a:prstGeom>
          <a:noFill/>
        </p:spPr>
        <p:txBody>
          <a:bodyPr wrap="square">
            <a:spAutoFit/>
          </a:bodyPr>
          <a:lstStyle/>
          <a:p>
            <a:r>
              <a:rPr lang="en-US" sz="2800" b="1" dirty="0">
                <a:cs typeface="MV Boli" panose="02000500030200090000" pitchFamily="2" charset="0"/>
              </a:rPr>
              <a:t>How to ensure fairness in algorithmic decision making models is an important task in machine learning.</a:t>
            </a:r>
          </a:p>
        </p:txBody>
      </p:sp>
      <p:sp>
        <p:nvSpPr>
          <p:cNvPr id="3" name="Slide Number Placeholder 2">
            <a:extLst>
              <a:ext uri="{FF2B5EF4-FFF2-40B4-BE49-F238E27FC236}">
                <a16:creationId xmlns:a16="http://schemas.microsoft.com/office/drawing/2014/main" id="{6F77407E-0464-4301-B466-4C890C28D8D0}"/>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2</a:t>
            </a:fld>
            <a:endParaRPr lang="en-US" dirty="0">
              <a:solidFill>
                <a:srgbClr val="000000">
                  <a:tint val="75000"/>
                </a:srgbClr>
              </a:solidFill>
            </a:endParaRPr>
          </a:p>
        </p:txBody>
      </p:sp>
      <p:pic>
        <p:nvPicPr>
          <p:cNvPr id="5" name="Audio 4">
            <a:hlinkClick r:id="" action="ppaction://media"/>
            <a:extLst>
              <a:ext uri="{FF2B5EF4-FFF2-40B4-BE49-F238E27FC236}">
                <a16:creationId xmlns:a16="http://schemas.microsoft.com/office/drawing/2014/main" id="{72ED2BCD-CA9F-4BD8-8E89-675B67581DB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781461706"/>
      </p:ext>
    </p:extLst>
  </p:cSld>
  <p:clrMapOvr>
    <a:masterClrMapping/>
  </p:clrMapOvr>
  <mc:AlternateContent xmlns:mc="http://schemas.openxmlformats.org/markup-compatibility/2006">
    <mc:Choice xmlns:p14="http://schemas.microsoft.com/office/powerpoint/2010/main" Requires="p14">
      <p:transition spd="slow" p14:dur="2000" advTm="5745"/>
    </mc:Choice>
    <mc:Fallback>
      <p:transition spd="slow" advTm="5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bldLst>
      <p:bldP spid="9"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0B0-C1F6-47FF-B8F0-592268CA5BD0}"/>
              </a:ext>
            </a:extLst>
          </p:cNvPr>
          <p:cNvSpPr>
            <a:spLocks noGrp="1"/>
          </p:cNvSpPr>
          <p:nvPr>
            <p:ph type="title"/>
          </p:nvPr>
        </p:nvSpPr>
        <p:spPr/>
        <p:txBody>
          <a:bodyPr/>
          <a:lstStyle/>
          <a:p>
            <a:r>
              <a:rPr lang="en-US" dirty="0"/>
              <a:t>Multiple Decision Making</a:t>
            </a:r>
          </a:p>
        </p:txBody>
      </p:sp>
      <p:sp>
        <p:nvSpPr>
          <p:cNvPr id="7" name="Oval 6">
            <a:extLst>
              <a:ext uri="{FF2B5EF4-FFF2-40B4-BE49-F238E27FC236}">
                <a16:creationId xmlns:a16="http://schemas.microsoft.com/office/drawing/2014/main" id="{8D928A7E-5E60-4627-BFCB-3E315F2DC236}"/>
              </a:ext>
            </a:extLst>
          </p:cNvPr>
          <p:cNvSpPr/>
          <p:nvPr/>
        </p:nvSpPr>
        <p:spPr>
          <a:xfrm>
            <a:off x="3314591" y="3066567"/>
            <a:ext cx="775604" cy="7756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S</a:t>
            </a:r>
          </a:p>
        </p:txBody>
      </p:sp>
      <p:cxnSp>
        <p:nvCxnSpPr>
          <p:cNvPr id="17" name="Straight Arrow Connector 16">
            <a:extLst>
              <a:ext uri="{FF2B5EF4-FFF2-40B4-BE49-F238E27FC236}">
                <a16:creationId xmlns:a16="http://schemas.microsoft.com/office/drawing/2014/main" id="{25D27BB4-9380-4524-B036-933CCE9A11D7}"/>
              </a:ext>
            </a:extLst>
          </p:cNvPr>
          <p:cNvCxnSpPr>
            <a:cxnSpLocks/>
            <a:stCxn id="7" idx="7"/>
            <a:endCxn id="40" idx="2"/>
          </p:cNvCxnSpPr>
          <p:nvPr/>
        </p:nvCxnSpPr>
        <p:spPr>
          <a:xfrm flipV="1">
            <a:off x="3976610" y="2337175"/>
            <a:ext cx="1287347" cy="8429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33EBA8B1-1098-4090-9452-43C3F266CD57}"/>
              </a:ext>
            </a:extLst>
          </p:cNvPr>
          <p:cNvCxnSpPr>
            <a:cxnSpLocks/>
            <a:stCxn id="7" idx="5"/>
            <a:endCxn id="45" idx="2"/>
          </p:cNvCxnSpPr>
          <p:nvPr/>
        </p:nvCxnSpPr>
        <p:spPr>
          <a:xfrm>
            <a:off x="3976610" y="3728586"/>
            <a:ext cx="1287347" cy="8521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7A6E9F83-68A6-4316-B8B4-57764909D471}"/>
              </a:ext>
            </a:extLst>
          </p:cNvPr>
          <p:cNvCxnSpPr>
            <a:cxnSpLocks/>
            <a:stCxn id="40" idx="4"/>
            <a:endCxn id="45" idx="0"/>
          </p:cNvCxnSpPr>
          <p:nvPr/>
        </p:nvCxnSpPr>
        <p:spPr>
          <a:xfrm>
            <a:off x="5651759" y="2724977"/>
            <a:ext cx="0" cy="14679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85CF7A7A-7DAE-42C9-88AD-C3D1FE05D076}"/>
              </a:ext>
            </a:extLst>
          </p:cNvPr>
          <p:cNvCxnSpPr>
            <a:cxnSpLocks/>
            <a:stCxn id="40" idx="6"/>
            <a:endCxn id="49" idx="2"/>
          </p:cNvCxnSpPr>
          <p:nvPr/>
        </p:nvCxnSpPr>
        <p:spPr>
          <a:xfrm>
            <a:off x="6039561" y="2337175"/>
            <a:ext cx="16634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9D111593-6714-42C8-B4B1-E32836B7157E}"/>
              </a:ext>
            </a:extLst>
          </p:cNvPr>
          <p:cNvCxnSpPr>
            <a:cxnSpLocks/>
            <a:stCxn id="45" idx="7"/>
            <a:endCxn id="49" idx="3"/>
          </p:cNvCxnSpPr>
          <p:nvPr/>
        </p:nvCxnSpPr>
        <p:spPr>
          <a:xfrm flipV="1">
            <a:off x="5925976" y="2611392"/>
            <a:ext cx="1890577" cy="169512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39BD2C86-C9D7-4511-8834-432242661A1E}"/>
              </a:ext>
            </a:extLst>
          </p:cNvPr>
          <p:cNvCxnSpPr>
            <a:cxnSpLocks/>
            <a:stCxn id="49" idx="4"/>
            <a:endCxn id="51" idx="0"/>
          </p:cNvCxnSpPr>
          <p:nvPr/>
        </p:nvCxnSpPr>
        <p:spPr>
          <a:xfrm>
            <a:off x="8090770" y="2724977"/>
            <a:ext cx="0" cy="14679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Oval 39">
            <a:extLst>
              <a:ext uri="{FF2B5EF4-FFF2-40B4-BE49-F238E27FC236}">
                <a16:creationId xmlns:a16="http://schemas.microsoft.com/office/drawing/2014/main" id="{830A09E3-BD51-4CA3-81FD-17578B8D4E98}"/>
              </a:ext>
            </a:extLst>
          </p:cNvPr>
          <p:cNvSpPr/>
          <p:nvPr/>
        </p:nvSpPr>
        <p:spPr>
          <a:xfrm>
            <a:off x="5263957" y="1949373"/>
            <a:ext cx="775604" cy="77560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X</a:t>
            </a:r>
            <a:r>
              <a:rPr lang="en-US" sz="2800" baseline="-25000" dirty="0"/>
              <a:t>1</a:t>
            </a:r>
          </a:p>
        </p:txBody>
      </p:sp>
      <p:sp>
        <p:nvSpPr>
          <p:cNvPr id="45" name="Oval 44">
            <a:extLst>
              <a:ext uri="{FF2B5EF4-FFF2-40B4-BE49-F238E27FC236}">
                <a16:creationId xmlns:a16="http://schemas.microsoft.com/office/drawing/2014/main" id="{547D0323-5859-40EE-8730-BE1BE93DB449}"/>
              </a:ext>
            </a:extLst>
          </p:cNvPr>
          <p:cNvSpPr/>
          <p:nvPr/>
        </p:nvSpPr>
        <p:spPr>
          <a:xfrm>
            <a:off x="5263957" y="4192932"/>
            <a:ext cx="775604" cy="77560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Y</a:t>
            </a:r>
            <a:r>
              <a:rPr lang="en-US" sz="2800" baseline="-25000" dirty="0"/>
              <a:t>1</a:t>
            </a:r>
          </a:p>
        </p:txBody>
      </p:sp>
      <p:sp>
        <p:nvSpPr>
          <p:cNvPr id="49" name="Oval 48">
            <a:extLst>
              <a:ext uri="{FF2B5EF4-FFF2-40B4-BE49-F238E27FC236}">
                <a16:creationId xmlns:a16="http://schemas.microsoft.com/office/drawing/2014/main" id="{5AF70005-7781-42B4-AC23-ECE79A2D37FB}"/>
              </a:ext>
            </a:extLst>
          </p:cNvPr>
          <p:cNvSpPr/>
          <p:nvPr/>
        </p:nvSpPr>
        <p:spPr>
          <a:xfrm>
            <a:off x="7702968" y="1949373"/>
            <a:ext cx="775604" cy="77560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X</a:t>
            </a:r>
            <a:r>
              <a:rPr lang="en-US" sz="2800" baseline="-25000" dirty="0"/>
              <a:t>2</a:t>
            </a:r>
          </a:p>
        </p:txBody>
      </p:sp>
      <p:sp>
        <p:nvSpPr>
          <p:cNvPr id="51" name="Oval 50">
            <a:extLst>
              <a:ext uri="{FF2B5EF4-FFF2-40B4-BE49-F238E27FC236}">
                <a16:creationId xmlns:a16="http://schemas.microsoft.com/office/drawing/2014/main" id="{0F6510CC-C26F-436B-91E9-321F42193082}"/>
              </a:ext>
            </a:extLst>
          </p:cNvPr>
          <p:cNvSpPr/>
          <p:nvPr/>
        </p:nvSpPr>
        <p:spPr>
          <a:xfrm>
            <a:off x="7702968" y="4192932"/>
            <a:ext cx="775604" cy="77560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Y</a:t>
            </a:r>
            <a:r>
              <a:rPr lang="en-US" sz="2800" baseline="-25000" dirty="0"/>
              <a:t>2</a:t>
            </a:r>
          </a:p>
        </p:txBody>
      </p:sp>
      <p:sp>
        <p:nvSpPr>
          <p:cNvPr id="4" name="TextBox 3">
            <a:extLst>
              <a:ext uri="{FF2B5EF4-FFF2-40B4-BE49-F238E27FC236}">
                <a16:creationId xmlns:a16="http://schemas.microsoft.com/office/drawing/2014/main" id="{B455CC0E-A3A6-4FD7-BF85-9D9AEF842170}"/>
              </a:ext>
            </a:extLst>
          </p:cNvPr>
          <p:cNvSpPr txBox="1"/>
          <p:nvPr/>
        </p:nvSpPr>
        <p:spPr>
          <a:xfrm>
            <a:off x="9304255" y="4241140"/>
            <a:ext cx="513282" cy="646331"/>
          </a:xfrm>
          <a:prstGeom prst="rect">
            <a:avLst/>
          </a:prstGeom>
          <a:noFill/>
        </p:spPr>
        <p:txBody>
          <a:bodyPr wrap="none" rtlCol="0">
            <a:spAutoFit/>
          </a:bodyPr>
          <a:lstStyle/>
          <a:p>
            <a:r>
              <a:rPr lang="en-US" sz="3600" b="1" dirty="0"/>
              <a:t>…</a:t>
            </a:r>
          </a:p>
        </p:txBody>
      </p:sp>
      <p:sp>
        <p:nvSpPr>
          <p:cNvPr id="5" name="Slide Number Placeholder 4">
            <a:extLst>
              <a:ext uri="{FF2B5EF4-FFF2-40B4-BE49-F238E27FC236}">
                <a16:creationId xmlns:a16="http://schemas.microsoft.com/office/drawing/2014/main" id="{1DEFFAB3-978F-47D4-B4B2-74537461DBC1}"/>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3</a:t>
            </a:fld>
            <a:endParaRPr lang="en-US" dirty="0">
              <a:solidFill>
                <a:srgbClr val="000000">
                  <a:tint val="75000"/>
                </a:srgbClr>
              </a:solidFill>
            </a:endParaRPr>
          </a:p>
        </p:txBody>
      </p:sp>
      <p:pic>
        <p:nvPicPr>
          <p:cNvPr id="6" name="Audio 5">
            <a:hlinkClick r:id="" action="ppaction://media"/>
            <a:extLst>
              <a:ext uri="{FF2B5EF4-FFF2-40B4-BE49-F238E27FC236}">
                <a16:creationId xmlns:a16="http://schemas.microsoft.com/office/drawing/2014/main" id="{16746776-A140-4E85-8A67-A817AB2607A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638240118"/>
      </p:ext>
    </p:extLst>
  </p:cSld>
  <p:clrMapOvr>
    <a:masterClrMapping/>
  </p:clrMapOvr>
  <mc:AlternateContent xmlns:mc="http://schemas.openxmlformats.org/markup-compatibility/2006">
    <mc:Choice xmlns:p14="http://schemas.microsoft.com/office/powerpoint/2010/main" Requires="p14">
      <p:transition spd="slow" p14:dur="2000" advTm="13315"/>
    </mc:Choice>
    <mc:Fallback>
      <p:transition spd="slow" advTm="13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45"/>
                                        </p:tgtEl>
                                        <p:attrNameLst>
                                          <p:attrName>fillcolor</p:attrName>
                                        </p:attrNameLst>
                                      </p:cBhvr>
                                      <p:to>
                                        <a:schemeClr val="accent2"/>
                                      </p:to>
                                    </p:animClr>
                                    <p:set>
                                      <p:cBhvr>
                                        <p:cTn id="53" dur="500" fill="hold"/>
                                        <p:tgtEl>
                                          <p:spTgt spid="45"/>
                                        </p:tgtEl>
                                        <p:attrNameLst>
                                          <p:attrName>fill.type</p:attrName>
                                        </p:attrNameLst>
                                      </p:cBhvr>
                                      <p:to>
                                        <p:strVal val="solid"/>
                                      </p:to>
                                    </p:set>
                                    <p:set>
                                      <p:cBhvr>
                                        <p:cTn id="54" dur="500" fill="hold"/>
                                        <p:tgtEl>
                                          <p:spTgt spid="45"/>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51"/>
                                        </p:tgtEl>
                                        <p:attrNameLst>
                                          <p:attrName>fillcolor</p:attrName>
                                        </p:attrNameLst>
                                      </p:cBhvr>
                                      <p:to>
                                        <a:schemeClr val="accent2"/>
                                      </p:to>
                                    </p:animClr>
                                    <p:set>
                                      <p:cBhvr>
                                        <p:cTn id="57" dur="500" fill="hold"/>
                                        <p:tgtEl>
                                          <p:spTgt spid="51"/>
                                        </p:tgtEl>
                                        <p:attrNameLst>
                                          <p:attrName>fill.type</p:attrName>
                                        </p:attrNameLst>
                                      </p:cBhvr>
                                      <p:to>
                                        <p:strVal val="solid"/>
                                      </p:to>
                                    </p:set>
                                    <p:set>
                                      <p:cBhvr>
                                        <p:cTn id="58" dur="500" fill="hold"/>
                                        <p:tgtEl>
                                          <p:spTgt spid="5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6"/>
                </p:tgtEl>
              </p:cMediaNode>
            </p:audio>
          </p:childTnLst>
        </p:cTn>
      </p:par>
    </p:tnLst>
    <p:bldLst>
      <p:bldP spid="7" grpId="0" animBg="1"/>
      <p:bldP spid="40" grpId="0" animBg="1"/>
      <p:bldP spid="45" grpId="0" animBg="1"/>
      <p:bldP spid="49" grpId="0" animBg="1"/>
      <p:bldP spid="51"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E024-899C-46A6-B709-E9770FDFF1CF}"/>
              </a:ext>
            </a:extLst>
          </p:cNvPr>
          <p:cNvSpPr>
            <a:spLocks noGrp="1"/>
          </p:cNvSpPr>
          <p:nvPr>
            <p:ph type="title"/>
          </p:nvPr>
        </p:nvSpPr>
        <p:spPr/>
        <p:txBody>
          <a:bodyPr/>
          <a:lstStyle/>
          <a:p>
            <a:r>
              <a:rPr lang="en-US" dirty="0"/>
              <a:t>Fair Multiple Decision Making</a:t>
            </a:r>
          </a:p>
        </p:txBody>
      </p:sp>
      <p:sp>
        <p:nvSpPr>
          <p:cNvPr id="50" name="Oval 49">
            <a:extLst>
              <a:ext uri="{FF2B5EF4-FFF2-40B4-BE49-F238E27FC236}">
                <a16:creationId xmlns:a16="http://schemas.microsoft.com/office/drawing/2014/main" id="{5337F749-45D1-4F41-A8F9-5C9CAEFBAADC}"/>
              </a:ext>
            </a:extLst>
          </p:cNvPr>
          <p:cNvSpPr/>
          <p:nvPr/>
        </p:nvSpPr>
        <p:spPr>
          <a:xfrm>
            <a:off x="3314591" y="3066567"/>
            <a:ext cx="775604" cy="7756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S</a:t>
            </a:r>
          </a:p>
        </p:txBody>
      </p:sp>
      <p:cxnSp>
        <p:nvCxnSpPr>
          <p:cNvPr id="51" name="Straight Arrow Connector 50">
            <a:extLst>
              <a:ext uri="{FF2B5EF4-FFF2-40B4-BE49-F238E27FC236}">
                <a16:creationId xmlns:a16="http://schemas.microsoft.com/office/drawing/2014/main" id="{E0A8ED93-7A0E-4885-842F-A6C9533D907A}"/>
              </a:ext>
            </a:extLst>
          </p:cNvPr>
          <p:cNvCxnSpPr>
            <a:cxnSpLocks/>
            <a:stCxn id="50" idx="7"/>
            <a:endCxn id="57" idx="2"/>
          </p:cNvCxnSpPr>
          <p:nvPr/>
        </p:nvCxnSpPr>
        <p:spPr>
          <a:xfrm flipV="1">
            <a:off x="3976610" y="2337175"/>
            <a:ext cx="1287347" cy="8429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36D63639-0C4B-4863-87F7-C83EE0F01522}"/>
              </a:ext>
            </a:extLst>
          </p:cNvPr>
          <p:cNvCxnSpPr>
            <a:cxnSpLocks/>
            <a:stCxn id="50" idx="5"/>
            <a:endCxn id="58" idx="2"/>
          </p:cNvCxnSpPr>
          <p:nvPr/>
        </p:nvCxnSpPr>
        <p:spPr>
          <a:xfrm>
            <a:off x="3976610" y="3728586"/>
            <a:ext cx="1287347" cy="8521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4F5E0832-DF31-4032-9136-83241DFB935B}"/>
              </a:ext>
            </a:extLst>
          </p:cNvPr>
          <p:cNvCxnSpPr>
            <a:cxnSpLocks/>
            <a:stCxn id="57" idx="4"/>
            <a:endCxn id="58" idx="0"/>
          </p:cNvCxnSpPr>
          <p:nvPr/>
        </p:nvCxnSpPr>
        <p:spPr>
          <a:xfrm>
            <a:off x="5651759" y="2724977"/>
            <a:ext cx="0" cy="14679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B15F089-A723-4AE8-82DD-81FC3F08257D}"/>
              </a:ext>
            </a:extLst>
          </p:cNvPr>
          <p:cNvCxnSpPr>
            <a:cxnSpLocks/>
            <a:stCxn id="57" idx="6"/>
            <a:endCxn id="59" idx="2"/>
          </p:cNvCxnSpPr>
          <p:nvPr/>
        </p:nvCxnSpPr>
        <p:spPr>
          <a:xfrm>
            <a:off x="6039561" y="2337175"/>
            <a:ext cx="16634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D220EF7C-8E1B-4B4C-8437-6F4569E7481E}"/>
              </a:ext>
            </a:extLst>
          </p:cNvPr>
          <p:cNvCxnSpPr>
            <a:cxnSpLocks/>
            <a:stCxn id="58" idx="7"/>
            <a:endCxn id="59" idx="3"/>
          </p:cNvCxnSpPr>
          <p:nvPr/>
        </p:nvCxnSpPr>
        <p:spPr>
          <a:xfrm flipV="1">
            <a:off x="5925976" y="2611392"/>
            <a:ext cx="1890577" cy="169512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587DA3AB-D415-44A9-908B-33A9C5B5C2B4}"/>
              </a:ext>
            </a:extLst>
          </p:cNvPr>
          <p:cNvCxnSpPr>
            <a:cxnSpLocks/>
            <a:stCxn id="59" idx="4"/>
            <a:endCxn id="60" idx="0"/>
          </p:cNvCxnSpPr>
          <p:nvPr/>
        </p:nvCxnSpPr>
        <p:spPr>
          <a:xfrm>
            <a:off x="8090770" y="2724977"/>
            <a:ext cx="0" cy="14679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Oval 56">
            <a:extLst>
              <a:ext uri="{FF2B5EF4-FFF2-40B4-BE49-F238E27FC236}">
                <a16:creationId xmlns:a16="http://schemas.microsoft.com/office/drawing/2014/main" id="{C16FDAEC-AB35-4452-A951-D151E5BCF2A0}"/>
              </a:ext>
            </a:extLst>
          </p:cNvPr>
          <p:cNvSpPr/>
          <p:nvPr/>
        </p:nvSpPr>
        <p:spPr>
          <a:xfrm>
            <a:off x="5263957" y="1949373"/>
            <a:ext cx="775604" cy="77560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X</a:t>
            </a:r>
            <a:r>
              <a:rPr lang="en-US" sz="2800" baseline="-25000" dirty="0"/>
              <a:t>1</a:t>
            </a:r>
          </a:p>
        </p:txBody>
      </p:sp>
      <p:sp>
        <p:nvSpPr>
          <p:cNvPr id="58" name="Oval 57">
            <a:extLst>
              <a:ext uri="{FF2B5EF4-FFF2-40B4-BE49-F238E27FC236}">
                <a16:creationId xmlns:a16="http://schemas.microsoft.com/office/drawing/2014/main" id="{F2FA8EB7-2B23-4C9D-81EF-11AE21E9AADE}"/>
              </a:ext>
            </a:extLst>
          </p:cNvPr>
          <p:cNvSpPr/>
          <p:nvPr/>
        </p:nvSpPr>
        <p:spPr>
          <a:xfrm>
            <a:off x="5263957" y="4192932"/>
            <a:ext cx="775604" cy="775604"/>
          </a:xfrm>
          <a:prstGeom prst="ellipse">
            <a:avLst/>
          </a:prstGeom>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Y</a:t>
            </a:r>
            <a:r>
              <a:rPr lang="en-US" sz="2800" baseline="-25000" dirty="0"/>
              <a:t>1</a:t>
            </a:r>
          </a:p>
        </p:txBody>
      </p:sp>
      <p:sp>
        <p:nvSpPr>
          <p:cNvPr id="59" name="Oval 58">
            <a:extLst>
              <a:ext uri="{FF2B5EF4-FFF2-40B4-BE49-F238E27FC236}">
                <a16:creationId xmlns:a16="http://schemas.microsoft.com/office/drawing/2014/main" id="{80073286-9945-4C1A-9483-CED53FEBB464}"/>
              </a:ext>
            </a:extLst>
          </p:cNvPr>
          <p:cNvSpPr/>
          <p:nvPr/>
        </p:nvSpPr>
        <p:spPr>
          <a:xfrm>
            <a:off x="7702968" y="1949373"/>
            <a:ext cx="775604" cy="77560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X</a:t>
            </a:r>
            <a:r>
              <a:rPr lang="en-US" sz="2800" baseline="-25000" dirty="0"/>
              <a:t>2</a:t>
            </a:r>
          </a:p>
        </p:txBody>
      </p:sp>
      <p:sp>
        <p:nvSpPr>
          <p:cNvPr id="60" name="Oval 59">
            <a:extLst>
              <a:ext uri="{FF2B5EF4-FFF2-40B4-BE49-F238E27FC236}">
                <a16:creationId xmlns:a16="http://schemas.microsoft.com/office/drawing/2014/main" id="{9C5E6090-1732-44C6-9D22-17DA41BD414F}"/>
              </a:ext>
            </a:extLst>
          </p:cNvPr>
          <p:cNvSpPr/>
          <p:nvPr/>
        </p:nvSpPr>
        <p:spPr>
          <a:xfrm>
            <a:off x="7702968" y="4192932"/>
            <a:ext cx="775604" cy="775604"/>
          </a:xfrm>
          <a:prstGeom prst="ellipse">
            <a:avLst/>
          </a:prstGeom>
          <a:solidFill>
            <a:schemeClr val="accent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Y</a:t>
            </a:r>
            <a:r>
              <a:rPr lang="en-US" sz="2800" baseline="-25000" dirty="0"/>
              <a:t>2</a:t>
            </a:r>
          </a:p>
        </p:txBody>
      </p:sp>
      <p:sp>
        <p:nvSpPr>
          <p:cNvPr id="5" name="Freeform: Shape 4">
            <a:extLst>
              <a:ext uri="{FF2B5EF4-FFF2-40B4-BE49-F238E27FC236}">
                <a16:creationId xmlns:a16="http://schemas.microsoft.com/office/drawing/2014/main" id="{47378AB3-2FCF-4616-99D1-E650336EC627}"/>
              </a:ext>
            </a:extLst>
          </p:cNvPr>
          <p:cNvSpPr/>
          <p:nvPr/>
        </p:nvSpPr>
        <p:spPr>
          <a:xfrm>
            <a:off x="6166625" y="3014313"/>
            <a:ext cx="1817940" cy="1267756"/>
          </a:xfrm>
          <a:custGeom>
            <a:avLst/>
            <a:gdLst>
              <a:gd name="connsiteX0" fmla="*/ 0 w 1672973"/>
              <a:gd name="connsiteY0" fmla="*/ 1612571 h 1612571"/>
              <a:gd name="connsiteX1" fmla="*/ 1427356 w 1672973"/>
              <a:gd name="connsiteY1" fmla="*/ 6795 h 1612571"/>
              <a:gd name="connsiteX2" fmla="*/ 1661531 w 1672973"/>
              <a:gd name="connsiteY2" fmla="*/ 1144219 h 1612571"/>
              <a:gd name="connsiteX0" fmla="*/ 0 w 1739881"/>
              <a:gd name="connsiteY0" fmla="*/ 1344942 h 1344942"/>
              <a:gd name="connsiteX1" fmla="*/ 1494264 w 1739881"/>
              <a:gd name="connsiteY1" fmla="*/ 6795 h 1344942"/>
              <a:gd name="connsiteX2" fmla="*/ 1728439 w 1739881"/>
              <a:gd name="connsiteY2" fmla="*/ 1144219 h 1344942"/>
              <a:gd name="connsiteX0" fmla="*/ 0 w 1763305"/>
              <a:gd name="connsiteY0" fmla="*/ 1267756 h 1267756"/>
              <a:gd name="connsiteX1" fmla="*/ 1572322 w 1763305"/>
              <a:gd name="connsiteY1" fmla="*/ 7667 h 1267756"/>
              <a:gd name="connsiteX2" fmla="*/ 1728439 w 1763305"/>
              <a:gd name="connsiteY2" fmla="*/ 1067033 h 1267756"/>
              <a:gd name="connsiteX0" fmla="*/ 0 w 1817940"/>
              <a:gd name="connsiteY0" fmla="*/ 1267756 h 1267756"/>
              <a:gd name="connsiteX1" fmla="*/ 1572322 w 1817940"/>
              <a:gd name="connsiteY1" fmla="*/ 7667 h 1267756"/>
              <a:gd name="connsiteX2" fmla="*/ 1806498 w 1817940"/>
              <a:gd name="connsiteY2" fmla="*/ 1067033 h 1267756"/>
            </a:gdLst>
            <a:ahLst/>
            <a:cxnLst>
              <a:cxn ang="0">
                <a:pos x="connsiteX0" y="connsiteY0"/>
              </a:cxn>
              <a:cxn ang="0">
                <a:pos x="connsiteX1" y="connsiteY1"/>
              </a:cxn>
              <a:cxn ang="0">
                <a:pos x="connsiteX2" y="connsiteY2"/>
              </a:cxn>
            </a:cxnLst>
            <a:rect l="l" t="t" r="r" b="b"/>
            <a:pathLst>
              <a:path w="1817940" h="1267756">
                <a:moveTo>
                  <a:pt x="0" y="1267756"/>
                </a:moveTo>
                <a:cubicBezTo>
                  <a:pt x="575217" y="503897"/>
                  <a:pt x="1295400" y="85726"/>
                  <a:pt x="1572322" y="7667"/>
                </a:cubicBezTo>
                <a:cubicBezTo>
                  <a:pt x="1849244" y="-70392"/>
                  <a:pt x="1827871" y="459291"/>
                  <a:pt x="1806498" y="1067033"/>
                </a:cubicBezTo>
              </a:path>
            </a:pathLst>
          </a:custGeom>
          <a:ln w="57150">
            <a:headEnd type="none" w="med" len="med"/>
            <a:tailEnd type="triangl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99CA0B8-5C54-422F-83DA-28810F7CFEFD}"/>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4</a:t>
            </a:fld>
            <a:endParaRPr lang="en-US" dirty="0">
              <a:solidFill>
                <a:srgbClr val="000000">
                  <a:tint val="75000"/>
                </a:srgbClr>
              </a:solidFill>
            </a:endParaRPr>
          </a:p>
        </p:txBody>
      </p:sp>
      <p:pic>
        <p:nvPicPr>
          <p:cNvPr id="8" name="Audio 7">
            <a:hlinkClick r:id="" action="ppaction://media"/>
            <a:extLst>
              <a:ext uri="{FF2B5EF4-FFF2-40B4-BE49-F238E27FC236}">
                <a16:creationId xmlns:a16="http://schemas.microsoft.com/office/drawing/2014/main" id="{B1DC98CF-6EC7-4289-B8C2-87FF9D3B59B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4017190439"/>
      </p:ext>
    </p:extLst>
  </p:cSld>
  <p:clrMapOvr>
    <a:masterClrMapping/>
  </p:clrMapOvr>
  <mc:AlternateContent xmlns:mc="http://schemas.openxmlformats.org/markup-compatibility/2006">
    <mc:Choice xmlns:p14="http://schemas.microsoft.com/office/powerpoint/2010/main" Requires="p14">
      <p:transition spd="slow" p14:dur="2000" advTm="14647"/>
    </mc:Choice>
    <mc:Fallback>
      <p:transition spd="slow" advTm="14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58"/>
                                        </p:tgtEl>
                                        <p:attrNameLst>
                                          <p:attrName>fillcolor</p:attrName>
                                        </p:attrNameLst>
                                      </p:cBhvr>
                                      <p:to>
                                        <a:srgbClr val="FFFFFF"/>
                                      </p:to>
                                    </p:animClr>
                                    <p:set>
                                      <p:cBhvr>
                                        <p:cTn id="11" dur="500" fill="hold"/>
                                        <p:tgtEl>
                                          <p:spTgt spid="58"/>
                                        </p:tgtEl>
                                        <p:attrNameLst>
                                          <p:attrName>fill.type</p:attrName>
                                        </p:attrNameLst>
                                      </p:cBhvr>
                                      <p:to>
                                        <p:strVal val="solid"/>
                                      </p:to>
                                    </p:set>
                                    <p:set>
                                      <p:cBhvr>
                                        <p:cTn id="12" dur="500" fill="hold"/>
                                        <p:tgtEl>
                                          <p:spTgt spid="58"/>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60"/>
                                        </p:tgtEl>
                                        <p:attrNameLst>
                                          <p:attrName>fillcolor</p:attrName>
                                        </p:attrNameLst>
                                      </p:cBhvr>
                                      <p:to>
                                        <a:srgbClr val="FFFFFF"/>
                                      </p:to>
                                    </p:animClr>
                                    <p:set>
                                      <p:cBhvr>
                                        <p:cTn id="15" dur="500" fill="hold"/>
                                        <p:tgtEl>
                                          <p:spTgt spid="60"/>
                                        </p:tgtEl>
                                        <p:attrNameLst>
                                          <p:attrName>fill.type</p:attrName>
                                        </p:attrNameLst>
                                      </p:cBhvr>
                                      <p:to>
                                        <p:strVal val="solid"/>
                                      </p:to>
                                    </p:set>
                                    <p:set>
                                      <p:cBhvr>
                                        <p:cTn id="16" dur="500" fill="hold"/>
                                        <p:tgtEl>
                                          <p:spTgt spid="60"/>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28A423A-F983-4584-B5B1-157B27FABDF8}"/>
              </a:ext>
            </a:extLst>
          </p:cNvPr>
          <p:cNvGrpSpPr/>
          <p:nvPr/>
        </p:nvGrpSpPr>
        <p:grpSpPr>
          <a:xfrm>
            <a:off x="1996664" y="1500861"/>
            <a:ext cx="2645229" cy="1741280"/>
            <a:chOff x="808262" y="1423021"/>
            <a:chExt cx="2645229" cy="1741280"/>
          </a:xfrm>
        </p:grpSpPr>
        <p:sp>
          <p:nvSpPr>
            <p:cNvPr id="2" name="Oval 1">
              <a:extLst>
                <a:ext uri="{FF2B5EF4-FFF2-40B4-BE49-F238E27FC236}">
                  <a16:creationId xmlns:a16="http://schemas.microsoft.com/office/drawing/2014/main" id="{708FF99E-15CB-41C0-984F-D0961C16C31B}"/>
                </a:ext>
              </a:extLst>
            </p:cNvPr>
            <p:cNvSpPr/>
            <p:nvPr/>
          </p:nvSpPr>
          <p:spPr>
            <a:xfrm>
              <a:off x="808262" y="1423021"/>
              <a:ext cx="2645229" cy="11300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8397500-7AE4-4D1C-BB33-9553141B9324}"/>
                </a:ext>
              </a:extLst>
            </p:cNvPr>
            <p:cNvSpPr txBox="1"/>
            <p:nvPr/>
          </p:nvSpPr>
          <p:spPr>
            <a:xfrm>
              <a:off x="860976" y="2764191"/>
              <a:ext cx="2539798" cy="400110"/>
            </a:xfrm>
            <a:prstGeom prst="rect">
              <a:avLst/>
            </a:prstGeom>
            <a:noFill/>
          </p:spPr>
          <p:txBody>
            <a:bodyPr wrap="none" rtlCol="0">
              <a:spAutoFit/>
            </a:bodyPr>
            <a:lstStyle/>
            <a:p>
              <a:r>
                <a:rPr lang="en-US" altLang="zh-CN" sz="2000" b="1" dirty="0">
                  <a:latin typeface="+mj-lt"/>
                  <a:cs typeface="Arial" panose="020B0604020202020204" pitchFamily="34" charset="0"/>
                </a:rPr>
                <a:t>Step 1:</a:t>
              </a:r>
              <a:r>
                <a:rPr lang="zh-CN" altLang="en-US" sz="2000" b="1" dirty="0">
                  <a:latin typeface="+mj-lt"/>
                  <a:cs typeface="Arial" panose="020B0604020202020204" pitchFamily="34" charset="0"/>
                </a:rPr>
                <a:t> </a:t>
              </a:r>
              <a:r>
                <a:rPr lang="en-US" altLang="zh-CN" sz="2000" b="1" dirty="0">
                  <a:latin typeface="+mj-lt"/>
                  <a:cs typeface="Arial" panose="020B0604020202020204" pitchFamily="34" charset="0"/>
                </a:rPr>
                <a:t>d</a:t>
              </a:r>
              <a:r>
                <a:rPr lang="en-US" sz="2000" b="1" dirty="0">
                  <a:latin typeface="+mj-lt"/>
                  <a:cs typeface="Arial" panose="020B0604020202020204" pitchFamily="34" charset="0"/>
                </a:rPr>
                <a:t>ata </a:t>
              </a:r>
              <a:r>
                <a:rPr lang="en-US" altLang="zh-CN" sz="2000" b="1" dirty="0">
                  <a:latin typeface="+mj-lt"/>
                  <a:cs typeface="Arial" panose="020B0604020202020204" pitchFamily="34" charset="0"/>
                </a:rPr>
                <a:t>collection</a:t>
              </a:r>
              <a:endParaRPr lang="en-US" sz="2000" b="1" dirty="0">
                <a:latin typeface="+mj-lt"/>
                <a:cs typeface="Arial" panose="020B0604020202020204" pitchFamily="34" charset="0"/>
              </a:endParaRPr>
            </a:p>
          </p:txBody>
        </p:sp>
      </p:grpSp>
      <p:sp>
        <p:nvSpPr>
          <p:cNvPr id="11" name="Arrow: Right 10">
            <a:extLst>
              <a:ext uri="{FF2B5EF4-FFF2-40B4-BE49-F238E27FC236}">
                <a16:creationId xmlns:a16="http://schemas.microsoft.com/office/drawing/2014/main" id="{69A4E94D-29C7-415C-B2E3-517EF2AFAFFE}"/>
              </a:ext>
            </a:extLst>
          </p:cNvPr>
          <p:cNvSpPr/>
          <p:nvPr/>
        </p:nvSpPr>
        <p:spPr>
          <a:xfrm>
            <a:off x="5155541" y="1812593"/>
            <a:ext cx="555181" cy="42463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Arrow: Down 11">
            <a:extLst>
              <a:ext uri="{FF2B5EF4-FFF2-40B4-BE49-F238E27FC236}">
                <a16:creationId xmlns:a16="http://schemas.microsoft.com/office/drawing/2014/main" id="{9814FDAA-4257-4C10-A726-AF6F9E2ED223}"/>
              </a:ext>
            </a:extLst>
          </p:cNvPr>
          <p:cNvSpPr/>
          <p:nvPr/>
        </p:nvSpPr>
        <p:spPr>
          <a:xfrm>
            <a:off x="8388685" y="3499785"/>
            <a:ext cx="448780" cy="50425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9" name="Group 18">
            <a:extLst>
              <a:ext uri="{FF2B5EF4-FFF2-40B4-BE49-F238E27FC236}">
                <a16:creationId xmlns:a16="http://schemas.microsoft.com/office/drawing/2014/main" id="{CD3E308C-E563-4140-9C27-D6252D3ADF3F}"/>
              </a:ext>
            </a:extLst>
          </p:cNvPr>
          <p:cNvGrpSpPr/>
          <p:nvPr/>
        </p:nvGrpSpPr>
        <p:grpSpPr>
          <a:xfrm>
            <a:off x="1520093" y="4190993"/>
            <a:ext cx="4423861" cy="1657776"/>
            <a:chOff x="1361190" y="3919193"/>
            <a:chExt cx="4283737" cy="1657776"/>
          </a:xfrm>
        </p:grpSpPr>
        <p:sp>
          <p:nvSpPr>
            <p:cNvPr id="18" name="Rectangle 17">
              <a:extLst>
                <a:ext uri="{FF2B5EF4-FFF2-40B4-BE49-F238E27FC236}">
                  <a16:creationId xmlns:a16="http://schemas.microsoft.com/office/drawing/2014/main" id="{DF8FE518-36EB-4EC4-B631-5BC54FF6928A}"/>
                </a:ext>
              </a:extLst>
            </p:cNvPr>
            <p:cNvSpPr/>
            <p:nvPr/>
          </p:nvSpPr>
          <p:spPr>
            <a:xfrm>
              <a:off x="1361190" y="3919193"/>
              <a:ext cx="4283737" cy="1657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5E08487E-7EC8-4234-936F-5ECF99E815CB}"/>
                </a:ext>
              </a:extLst>
            </p:cNvPr>
            <p:cNvSpPr txBox="1"/>
            <p:nvPr/>
          </p:nvSpPr>
          <p:spPr>
            <a:xfrm>
              <a:off x="2928467" y="3924905"/>
              <a:ext cx="949529" cy="461665"/>
            </a:xfrm>
            <a:prstGeom prst="rect">
              <a:avLst/>
            </a:prstGeom>
            <a:noFill/>
          </p:spPr>
          <p:txBody>
            <a:bodyPr wrap="none" rtlCol="0">
              <a:spAutoFit/>
            </a:bodyPr>
            <a:lstStyle/>
            <a:p>
              <a:r>
                <a:rPr lang="en-US" sz="2400" b="1" dirty="0">
                  <a:solidFill>
                    <a:srgbClr val="C00000"/>
                  </a:solidFill>
                  <a:latin typeface="+mj-lt"/>
                  <a:cs typeface="Arial" panose="020B0604020202020204" pitchFamily="34" charset="0"/>
                </a:rPr>
                <a:t>Why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2D5510-A9ED-44D4-A206-18216E4F9E3D}"/>
                    </a:ext>
                  </a:extLst>
                </p:cNvPr>
                <p:cNvSpPr txBox="1"/>
                <p:nvPr/>
              </p:nvSpPr>
              <p:spPr>
                <a:xfrm>
                  <a:off x="1379706" y="4466307"/>
                  <a:ext cx="4061375" cy="408445"/>
                </a:xfrm>
                <a:prstGeom prst="rect">
                  <a:avLst/>
                </a:prstGeom>
                <a:noFill/>
              </p:spPr>
              <p:txBody>
                <a:bodyPr wrap="none" rtlCol="0">
                  <a:spAutoFit/>
                </a:bodyPr>
                <a:lstStyle/>
                <a:p>
                  <a:pPr marL="285750" indent="-285750">
                    <a:buFont typeface="Wingdings" panose="05000000000000000000" pitchFamily="2" charset="2"/>
                    <a:buChar char="§"/>
                  </a:pPr>
                  <a:r>
                    <a:rPr lang="en-US" altLang="zh-CN" sz="2000" b="1" dirty="0">
                      <a:solidFill>
                        <a:schemeClr val="tx1"/>
                      </a:solidFill>
                      <a:latin typeface="+mj-lt"/>
                      <a:cs typeface="Arial" panose="020B0604020202020204" pitchFamily="34" charset="0"/>
                    </a:rPr>
                    <a:t>Decision</a:t>
                  </a:r>
                  <a:r>
                    <a:rPr lang="en-US" altLang="zh-CN" sz="2000" b="1" dirty="0">
                      <a:latin typeface="+mj-lt"/>
                      <a:cs typeface="Arial" panose="020B0604020202020204" pitchFamily="34" charset="0"/>
                    </a:rPr>
                    <a:t> </a:t>
                  </a:r>
                  <a14:m>
                    <m:oMath xmlns:m="http://schemas.openxmlformats.org/officeDocument/2006/math">
                      <m:sSub>
                        <m:sSubPr>
                          <m:ctrlPr>
                            <a:rPr lang="en-US" altLang="zh-CN" sz="2000" b="1" i="1" dirty="0" smtClean="0">
                              <a:solidFill>
                                <a:schemeClr val="tx1"/>
                              </a:solidFill>
                              <a:latin typeface="Cambria Math" panose="02040503050406030204" pitchFamily="18" charset="0"/>
                              <a:cs typeface="Arial" panose="020B0604020202020204" pitchFamily="34" charset="0"/>
                            </a:rPr>
                          </m:ctrlPr>
                        </m:sSubPr>
                        <m:e>
                          <m:acc>
                            <m:accPr>
                              <m:chr m:val="̂"/>
                              <m:ctrlPr>
                                <a:rPr lang="en-US" altLang="zh-CN" sz="2000" b="1" i="1" smtClean="0">
                                  <a:latin typeface="Cambria Math" panose="02040503050406030204" pitchFamily="18" charset="0"/>
                                  <a:cs typeface="Arial" panose="020B0604020202020204" pitchFamily="34" charset="0"/>
                                </a:rPr>
                              </m:ctrlPr>
                            </m:accPr>
                            <m:e>
                              <m:r>
                                <a:rPr lang="en-US" altLang="zh-CN" sz="2000" b="1" i="1" smtClean="0">
                                  <a:latin typeface="Cambria Math" panose="02040503050406030204" pitchFamily="18" charset="0"/>
                                  <a:cs typeface="Arial" panose="020B0604020202020204" pitchFamily="34" charset="0"/>
                                </a:rPr>
                                <m:t>𝒀</m:t>
                              </m:r>
                            </m:e>
                          </m:acc>
                        </m:e>
                        <m:sub>
                          <m:r>
                            <a:rPr lang="en-US" altLang="zh-CN" sz="2000" b="1" i="1" dirty="0" smtClean="0">
                              <a:solidFill>
                                <a:schemeClr val="tx1"/>
                              </a:solidFill>
                              <a:latin typeface="Cambria Math" panose="02040503050406030204" pitchFamily="18" charset="0"/>
                              <a:cs typeface="Arial" panose="020B0604020202020204" pitchFamily="34" charset="0"/>
                            </a:rPr>
                            <m:t>𝟏</m:t>
                          </m:r>
                        </m:sub>
                      </m:sSub>
                    </m:oMath>
                  </a14:m>
                  <a:r>
                    <a:rPr lang="en-US" altLang="zh-CN" sz="2000" b="1" dirty="0">
                      <a:latin typeface="+mj-lt"/>
                      <a:cs typeface="Arial" panose="020B0604020202020204" pitchFamily="34" charset="0"/>
                    </a:rPr>
                    <a:t> </a:t>
                  </a:r>
                  <a:r>
                    <a:rPr lang="en-US" sz="2000" b="1" dirty="0">
                      <a:solidFill>
                        <a:schemeClr val="tx1"/>
                      </a:solidFill>
                      <a:latin typeface="+mj-lt"/>
                      <a:cs typeface="Arial" panose="020B0604020202020204" pitchFamily="34" charset="0"/>
                    </a:rPr>
                    <a:t>will affect values of </a:t>
                  </a:r>
                  <a14:m>
                    <m:oMath xmlns:m="http://schemas.openxmlformats.org/officeDocument/2006/math">
                      <m:sSub>
                        <m:sSubPr>
                          <m:ctrlPr>
                            <a:rPr lang="en-US" altLang="zh-CN" sz="2000" b="1" i="1" dirty="0" smtClean="0">
                              <a:solidFill>
                                <a:schemeClr val="tx1"/>
                              </a:solidFill>
                              <a:latin typeface="Cambria Math" panose="02040503050406030204" pitchFamily="18" charset="0"/>
                              <a:cs typeface="Arial" panose="020B0604020202020204" pitchFamily="34" charset="0"/>
                            </a:rPr>
                          </m:ctrlPr>
                        </m:sSubPr>
                        <m:e>
                          <m:acc>
                            <m:accPr>
                              <m:chr m:val="̂"/>
                              <m:ctrlPr>
                                <a:rPr lang="en-US" sz="2000" b="1" i="1" smtClean="0">
                                  <a:solidFill>
                                    <a:schemeClr val="tx1"/>
                                  </a:solidFill>
                                  <a:latin typeface="Cambria Math" panose="02040503050406030204" pitchFamily="18" charset="0"/>
                                  <a:cs typeface="Arial" panose="020B0604020202020204" pitchFamily="34" charset="0"/>
                                </a:rPr>
                              </m:ctrlPr>
                            </m:accPr>
                            <m:e>
                              <m:r>
                                <a:rPr lang="en-US" sz="2000" b="1" i="1" smtClean="0">
                                  <a:solidFill>
                                    <a:schemeClr val="tx1"/>
                                  </a:solidFill>
                                  <a:latin typeface="Cambria Math" panose="02040503050406030204" pitchFamily="18" charset="0"/>
                                  <a:cs typeface="Arial" panose="020B0604020202020204" pitchFamily="34" charset="0"/>
                                </a:rPr>
                                <m:t>𝑿</m:t>
                              </m:r>
                            </m:e>
                          </m:acc>
                        </m:e>
                        <m:sub>
                          <m:r>
                            <a:rPr lang="en-US" altLang="zh-CN" sz="2000" b="1" i="1" dirty="0" smtClean="0">
                              <a:solidFill>
                                <a:schemeClr val="tx1"/>
                              </a:solidFill>
                              <a:latin typeface="Cambria Math" panose="02040503050406030204" pitchFamily="18" charset="0"/>
                              <a:cs typeface="Arial" panose="020B0604020202020204" pitchFamily="34" charset="0"/>
                            </a:rPr>
                            <m:t>𝟐</m:t>
                          </m:r>
                        </m:sub>
                      </m:sSub>
                    </m:oMath>
                  </a14:m>
                  <a:endParaRPr lang="en-US" b="1" dirty="0">
                    <a:solidFill>
                      <a:schemeClr val="tx1"/>
                    </a:solidFill>
                    <a:latin typeface="+mj-lt"/>
                  </a:endParaRPr>
                </a:p>
              </p:txBody>
            </p:sp>
          </mc:Choice>
          <mc:Fallback xmlns="">
            <p:sp>
              <p:nvSpPr>
                <p:cNvPr id="14" name="TextBox 13">
                  <a:extLst>
                    <a:ext uri="{FF2B5EF4-FFF2-40B4-BE49-F238E27FC236}">
                      <a16:creationId xmlns:a16="http://schemas.microsoft.com/office/drawing/2014/main" id="{B02D5510-A9ED-44D4-A206-18216E4F9E3D}"/>
                    </a:ext>
                  </a:extLst>
                </p:cNvPr>
                <p:cNvSpPr txBox="1">
                  <a:spLocks noRot="1" noChangeAspect="1" noMove="1" noResize="1" noEditPoints="1" noAdjustHandles="1" noChangeArrowheads="1" noChangeShapeType="1" noTextEdit="1"/>
                </p:cNvSpPr>
                <p:nvPr/>
              </p:nvSpPr>
              <p:spPr>
                <a:xfrm>
                  <a:off x="1379706" y="4466307"/>
                  <a:ext cx="4061375" cy="408445"/>
                </a:xfrm>
                <a:prstGeom prst="rect">
                  <a:avLst/>
                </a:prstGeom>
                <a:blipFill>
                  <a:blip r:embed="rId7"/>
                  <a:stretch>
                    <a:fillRect l="-1306" t="-8955" r="-6241" b="-268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303E114-F4B0-4C9F-8CE4-37C99D48C44A}"/>
                    </a:ext>
                  </a:extLst>
                </p:cNvPr>
                <p:cNvSpPr txBox="1"/>
                <p:nvPr/>
              </p:nvSpPr>
              <p:spPr>
                <a:xfrm>
                  <a:off x="1379705" y="4991982"/>
                  <a:ext cx="4055786" cy="408445"/>
                </a:xfrm>
                <a:prstGeom prst="rect">
                  <a:avLst/>
                </a:prstGeom>
                <a:noFill/>
              </p:spPr>
              <p:txBody>
                <a:bodyPr wrap="none" rtlCol="0">
                  <a:spAutoFit/>
                </a:bodyPr>
                <a:lstStyle/>
                <a:p>
                  <a:pPr marL="285750" indent="-285750">
                    <a:buFont typeface="Wingdings" panose="05000000000000000000" pitchFamily="2" charset="2"/>
                    <a:buChar char="§"/>
                  </a:pPr>
                  <a:r>
                    <a:rPr lang="en-US" altLang="zh-CN" sz="2000" b="1" dirty="0">
                      <a:latin typeface="+mj-lt"/>
                      <a:cs typeface="Arial" panose="020B0604020202020204" pitchFamily="34" charset="0"/>
                    </a:rPr>
                    <a:t>Distribution </a:t>
                  </a:r>
                  <a14:m>
                    <m:oMath xmlns:m="http://schemas.openxmlformats.org/officeDocument/2006/math">
                      <m:sSub>
                        <m:sSubPr>
                          <m:ctrlPr>
                            <a:rPr lang="en-US" altLang="zh-CN" sz="2000" b="1" i="1">
                              <a:latin typeface="Cambria Math" panose="02040503050406030204" pitchFamily="18" charset="0"/>
                              <a:cs typeface="Arial" panose="020B0604020202020204" pitchFamily="34" charset="0"/>
                            </a:rPr>
                          </m:ctrlPr>
                        </m:sSubPr>
                        <m:e>
                          <m:r>
                            <a:rPr lang="en-US" altLang="zh-CN" sz="2000" b="1" i="1">
                              <a:latin typeface="Cambria Math" panose="02040503050406030204" pitchFamily="18" charset="0"/>
                              <a:cs typeface="Arial" panose="020B0604020202020204" pitchFamily="34" charset="0"/>
                            </a:rPr>
                            <m:t>𝑿</m:t>
                          </m:r>
                        </m:e>
                        <m:sub>
                          <m:r>
                            <a:rPr lang="en-US" altLang="zh-CN" sz="2000" b="1" i="1">
                              <a:latin typeface="Cambria Math" panose="02040503050406030204" pitchFamily="18" charset="0"/>
                              <a:cs typeface="Arial" panose="020B0604020202020204" pitchFamily="34" charset="0"/>
                            </a:rPr>
                            <m:t>𝟐</m:t>
                          </m:r>
                        </m:sub>
                      </m:sSub>
                    </m:oMath>
                  </a14:m>
                  <a:r>
                    <a:rPr lang="en-US" altLang="zh-CN" sz="2000" b="1" dirty="0">
                      <a:latin typeface="+mj-lt"/>
                      <a:cs typeface="Arial" panose="020B0604020202020204" pitchFamily="34" charset="0"/>
                    </a:rPr>
                    <a:t>       </a:t>
                  </a:r>
                  <a:r>
                    <a:rPr lang="zh-CN" altLang="en-US" sz="2000" b="1" dirty="0">
                      <a:latin typeface="+mj-lt"/>
                      <a:cs typeface="Arial" panose="020B0604020202020204" pitchFamily="34" charset="0"/>
                    </a:rPr>
                    <a:t> </a:t>
                  </a:r>
                  <a:r>
                    <a:rPr lang="en-US" sz="2000" b="1" dirty="0">
                      <a:latin typeface="+mj-lt"/>
                      <a:cs typeface="Arial" panose="020B0604020202020204" pitchFamily="34" charset="0"/>
                    </a:rPr>
                    <a:t>Distribution </a:t>
                  </a:r>
                  <a14:m>
                    <m:oMath xmlns:m="http://schemas.openxmlformats.org/officeDocument/2006/math">
                      <m:sSub>
                        <m:sSubPr>
                          <m:ctrlPr>
                            <a:rPr lang="en-US" altLang="zh-CN" sz="2000" b="1" i="1" dirty="0" smtClean="0">
                              <a:latin typeface="Cambria Math" panose="02040503050406030204" pitchFamily="18" charset="0"/>
                              <a:cs typeface="Arial" panose="020B0604020202020204" pitchFamily="34" charset="0"/>
                            </a:rPr>
                          </m:ctrlPr>
                        </m:sSubPr>
                        <m:e>
                          <m:acc>
                            <m:accPr>
                              <m:chr m:val="̂"/>
                              <m:ctrlPr>
                                <a:rPr lang="en-US" sz="2000" b="1" i="1" smtClean="0">
                                  <a:latin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cs typeface="Arial" panose="020B0604020202020204" pitchFamily="34" charset="0"/>
                                </a:rPr>
                                <m:t>𝑿</m:t>
                              </m:r>
                            </m:e>
                          </m:acc>
                        </m:e>
                        <m:sub>
                          <m:r>
                            <a:rPr lang="en-US" altLang="zh-CN" sz="2000" b="1" i="1" dirty="0" smtClean="0">
                              <a:latin typeface="Cambria Math" panose="02040503050406030204" pitchFamily="18" charset="0"/>
                              <a:cs typeface="Arial" panose="020B0604020202020204" pitchFamily="34" charset="0"/>
                            </a:rPr>
                            <m:t>𝟐</m:t>
                          </m:r>
                        </m:sub>
                      </m:sSub>
                    </m:oMath>
                  </a14:m>
                  <a:endParaRPr lang="en-US" sz="2000" b="1" dirty="0">
                    <a:latin typeface="+mj-lt"/>
                    <a:cs typeface="Arial" panose="020B0604020202020204" pitchFamily="34" charset="0"/>
                  </a:endParaRPr>
                </a:p>
              </p:txBody>
            </p:sp>
          </mc:Choice>
          <mc:Fallback xmlns="">
            <p:sp>
              <p:nvSpPr>
                <p:cNvPr id="16" name="TextBox 15">
                  <a:extLst>
                    <a:ext uri="{FF2B5EF4-FFF2-40B4-BE49-F238E27FC236}">
                      <a16:creationId xmlns:a16="http://schemas.microsoft.com/office/drawing/2014/main" id="{2303E114-F4B0-4C9F-8CE4-37C99D48C44A}"/>
                    </a:ext>
                  </a:extLst>
                </p:cNvPr>
                <p:cNvSpPr txBox="1">
                  <a:spLocks noRot="1" noChangeAspect="1" noMove="1" noResize="1" noEditPoints="1" noAdjustHandles="1" noChangeArrowheads="1" noChangeShapeType="1" noTextEdit="1"/>
                </p:cNvSpPr>
                <p:nvPr/>
              </p:nvSpPr>
              <p:spPr>
                <a:xfrm>
                  <a:off x="1379705" y="4991982"/>
                  <a:ext cx="4055786" cy="408445"/>
                </a:xfrm>
                <a:prstGeom prst="rect">
                  <a:avLst/>
                </a:prstGeom>
                <a:blipFill>
                  <a:blip r:embed="rId8"/>
                  <a:stretch>
                    <a:fillRect l="-1308" t="-8955" r="-6250" b="-26866"/>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ACD882E4-8186-4A30-A784-DD2695DAEE4F}"/>
              </a:ext>
            </a:extLst>
          </p:cNvPr>
          <p:cNvGrpSpPr/>
          <p:nvPr/>
        </p:nvGrpSpPr>
        <p:grpSpPr>
          <a:xfrm>
            <a:off x="5943953" y="1485360"/>
            <a:ext cx="5516125" cy="1757538"/>
            <a:chOff x="5377993" y="1342148"/>
            <a:chExt cx="5516125" cy="1757538"/>
          </a:xfrm>
        </p:grpSpPr>
        <p:grpSp>
          <p:nvGrpSpPr>
            <p:cNvPr id="27" name="Group 26">
              <a:extLst>
                <a:ext uri="{FF2B5EF4-FFF2-40B4-BE49-F238E27FC236}">
                  <a16:creationId xmlns:a16="http://schemas.microsoft.com/office/drawing/2014/main" id="{69AE60C4-9CC5-4084-91AF-4688CCA74CAD}"/>
                </a:ext>
              </a:extLst>
            </p:cNvPr>
            <p:cNvGrpSpPr/>
            <p:nvPr/>
          </p:nvGrpSpPr>
          <p:grpSpPr>
            <a:xfrm>
              <a:off x="6115050" y="1342148"/>
              <a:ext cx="3914319" cy="1135524"/>
              <a:chOff x="5637895" y="1572430"/>
              <a:chExt cx="3914319" cy="1101737"/>
            </a:xfrm>
          </p:grpSpPr>
          <p:sp>
            <p:nvSpPr>
              <p:cNvPr id="8" name="Rectangle: Rounded Corners 7">
                <a:extLst>
                  <a:ext uri="{FF2B5EF4-FFF2-40B4-BE49-F238E27FC236}">
                    <a16:creationId xmlns:a16="http://schemas.microsoft.com/office/drawing/2014/main" id="{12DCA811-C542-4337-BD3E-BAE7CCCE36D2}"/>
                  </a:ext>
                </a:extLst>
              </p:cNvPr>
              <p:cNvSpPr/>
              <p:nvPr/>
            </p:nvSpPr>
            <p:spPr>
              <a:xfrm>
                <a:off x="5637895" y="1572430"/>
                <a:ext cx="3914319" cy="11017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9A2FCC51-17AA-4A76-817D-92F35178A3E9}"/>
                  </a:ext>
                </a:extLst>
              </p:cNvPr>
              <p:cNvSpPr txBox="1"/>
              <p:nvPr/>
            </p:nvSpPr>
            <p:spPr>
              <a:xfrm>
                <a:off x="7692629" y="1695817"/>
                <a:ext cx="1859585" cy="358343"/>
              </a:xfrm>
              <a:prstGeom prst="rect">
                <a:avLst/>
              </a:prstGeom>
              <a:noFill/>
            </p:spPr>
            <p:txBody>
              <a:bodyPr wrap="square" rtlCol="0">
                <a:spAutoFit/>
              </a:bodyPr>
              <a:lstStyle/>
              <a:p>
                <a:r>
                  <a:rPr lang="en-US" altLang="zh-CN" b="1" dirty="0">
                    <a:latin typeface="+mj-lt"/>
                    <a:cs typeface="Arial" panose="020B0604020202020204" pitchFamily="34" charset="0"/>
                  </a:rPr>
                  <a:t>(fair classifier)</a:t>
                </a:r>
                <a:endParaRPr lang="en-US" b="1" dirty="0">
                  <a:latin typeface="+mj-lt"/>
                  <a:cs typeface="Arial" panose="020B0604020202020204" pitchFamily="34" charset="0"/>
                </a:endParaRPr>
              </a:p>
            </p:txBody>
          </p:sp>
          <p:sp>
            <p:nvSpPr>
              <p:cNvPr id="25" name="TextBox 24">
                <a:extLst>
                  <a:ext uri="{FF2B5EF4-FFF2-40B4-BE49-F238E27FC236}">
                    <a16:creationId xmlns:a16="http://schemas.microsoft.com/office/drawing/2014/main" id="{4D3A824F-C037-4CDC-B6C3-4942E3116901}"/>
                  </a:ext>
                </a:extLst>
              </p:cNvPr>
              <p:cNvSpPr txBox="1"/>
              <p:nvPr/>
            </p:nvSpPr>
            <p:spPr>
              <a:xfrm>
                <a:off x="7692629" y="2201304"/>
                <a:ext cx="1859585" cy="358343"/>
              </a:xfrm>
              <a:prstGeom prst="rect">
                <a:avLst/>
              </a:prstGeom>
              <a:noFill/>
            </p:spPr>
            <p:txBody>
              <a:bodyPr wrap="square" rtlCol="0">
                <a:spAutoFit/>
              </a:bodyPr>
              <a:lstStyle/>
              <a:p>
                <a:r>
                  <a:rPr lang="en-US" altLang="zh-CN" b="1" dirty="0">
                    <a:latin typeface="+mj-lt"/>
                    <a:cs typeface="Arial" panose="020B0604020202020204" pitchFamily="34" charset="0"/>
                  </a:rPr>
                  <a:t>(fair classifier)</a:t>
                </a:r>
                <a:endParaRPr lang="en-US" b="1" dirty="0">
                  <a:latin typeface="+mj-lt"/>
                  <a:cs typeface="Arial" panose="020B0604020202020204" pitchFamily="34" charset="0"/>
                </a:endParaRPr>
              </a:p>
            </p:txBody>
          </p:sp>
        </p:grpSp>
        <p:sp>
          <p:nvSpPr>
            <p:cNvPr id="29" name="TextBox 28">
              <a:extLst>
                <a:ext uri="{FF2B5EF4-FFF2-40B4-BE49-F238E27FC236}">
                  <a16:creationId xmlns:a16="http://schemas.microsoft.com/office/drawing/2014/main" id="{05AC250E-4F64-4E1F-9AAF-B7F61D0062B0}"/>
                </a:ext>
              </a:extLst>
            </p:cNvPr>
            <p:cNvSpPr txBox="1"/>
            <p:nvPr/>
          </p:nvSpPr>
          <p:spPr>
            <a:xfrm>
              <a:off x="5377993" y="2699576"/>
              <a:ext cx="5516125" cy="400110"/>
            </a:xfrm>
            <a:prstGeom prst="rect">
              <a:avLst/>
            </a:prstGeom>
            <a:noFill/>
          </p:spPr>
          <p:txBody>
            <a:bodyPr wrap="none" rtlCol="0">
              <a:spAutoFit/>
            </a:bodyPr>
            <a:lstStyle/>
            <a:p>
              <a:r>
                <a:rPr lang="en-US" altLang="zh-CN" sz="2000" b="1" dirty="0">
                  <a:latin typeface="+mj-lt"/>
                  <a:cs typeface="Arial" panose="020B0604020202020204" pitchFamily="34" charset="0"/>
                </a:rPr>
                <a:t>Step 2:</a:t>
              </a:r>
              <a:r>
                <a:rPr lang="zh-CN" altLang="en-US" sz="2000" b="1" dirty="0">
                  <a:latin typeface="+mj-lt"/>
                  <a:cs typeface="Arial" panose="020B0604020202020204" pitchFamily="34" charset="0"/>
                </a:rPr>
                <a:t> </a:t>
              </a:r>
              <a:r>
                <a:rPr lang="en-US" altLang="zh-CN" sz="2000" b="1" dirty="0">
                  <a:latin typeface="+mj-lt"/>
                  <a:cs typeface="Arial" panose="020B0604020202020204" pitchFamily="34" charset="0"/>
                </a:rPr>
                <a:t>offline training and evaluation (separately)</a:t>
              </a:r>
              <a:endParaRPr lang="en-US" sz="2000" b="1" dirty="0">
                <a:latin typeface="+mj-lt"/>
                <a:cs typeface="Arial" panose="020B0604020202020204" pitchFamily="34" charset="0"/>
              </a:endParaRPr>
            </a:p>
          </p:txBody>
        </p:sp>
      </p:grpSp>
      <p:grpSp>
        <p:nvGrpSpPr>
          <p:cNvPr id="78" name="Group 77">
            <a:extLst>
              <a:ext uri="{FF2B5EF4-FFF2-40B4-BE49-F238E27FC236}">
                <a16:creationId xmlns:a16="http://schemas.microsoft.com/office/drawing/2014/main" id="{9ED71091-E9E8-444E-AB67-6C269722C343}"/>
              </a:ext>
            </a:extLst>
          </p:cNvPr>
          <p:cNvGrpSpPr/>
          <p:nvPr/>
        </p:nvGrpSpPr>
        <p:grpSpPr>
          <a:xfrm>
            <a:off x="5943954" y="4217141"/>
            <a:ext cx="5219570" cy="2031738"/>
            <a:chOff x="5500458" y="4132299"/>
            <a:chExt cx="5219570" cy="2031738"/>
          </a:xfrm>
        </p:grpSpPr>
        <p:sp>
          <p:nvSpPr>
            <p:cNvPr id="34" name="TextBox 33">
              <a:extLst>
                <a:ext uri="{FF2B5EF4-FFF2-40B4-BE49-F238E27FC236}">
                  <a16:creationId xmlns:a16="http://schemas.microsoft.com/office/drawing/2014/main" id="{B422B119-EC81-44DD-8718-2DE04D7D0A24}"/>
                </a:ext>
              </a:extLst>
            </p:cNvPr>
            <p:cNvSpPr txBox="1"/>
            <p:nvPr/>
          </p:nvSpPr>
          <p:spPr>
            <a:xfrm>
              <a:off x="5500458" y="5763927"/>
              <a:ext cx="5219570" cy="400110"/>
            </a:xfrm>
            <a:prstGeom prst="rect">
              <a:avLst/>
            </a:prstGeom>
            <a:noFill/>
          </p:spPr>
          <p:txBody>
            <a:bodyPr wrap="none" rtlCol="0">
              <a:spAutoFit/>
            </a:bodyPr>
            <a:lstStyle/>
            <a:p>
              <a:r>
                <a:rPr lang="en-US" altLang="zh-CN" sz="2000" b="1" dirty="0">
                  <a:latin typeface="+mj-lt"/>
                  <a:cs typeface="Arial" panose="020B0604020202020204" pitchFamily="34" charset="0"/>
                </a:rPr>
                <a:t>Step 3: deploy and make decisions on new data</a:t>
              </a:r>
              <a:endParaRPr lang="en-US" sz="2000" b="1" dirty="0">
                <a:latin typeface="+mj-lt"/>
                <a:cs typeface="Arial" panose="020B0604020202020204" pitchFamily="34" charset="0"/>
              </a:endParaRPr>
            </a:p>
          </p:txBody>
        </p:sp>
        <p:grpSp>
          <p:nvGrpSpPr>
            <p:cNvPr id="62" name="Group 61">
              <a:extLst>
                <a:ext uri="{FF2B5EF4-FFF2-40B4-BE49-F238E27FC236}">
                  <a16:creationId xmlns:a16="http://schemas.microsoft.com/office/drawing/2014/main" id="{497C5462-C7C1-4F53-9C6B-0EEFDA73A196}"/>
                </a:ext>
              </a:extLst>
            </p:cNvPr>
            <p:cNvGrpSpPr/>
            <p:nvPr/>
          </p:nvGrpSpPr>
          <p:grpSpPr>
            <a:xfrm>
              <a:off x="6547074" y="4132299"/>
              <a:ext cx="3331484" cy="1432928"/>
              <a:chOff x="6433658" y="4182618"/>
              <a:chExt cx="3331484" cy="1432928"/>
            </a:xfrm>
          </p:grpSpPr>
          <p:sp>
            <p:nvSpPr>
              <p:cNvPr id="35" name="Rectangle: Rounded Corners 34">
                <a:extLst>
                  <a:ext uri="{FF2B5EF4-FFF2-40B4-BE49-F238E27FC236}">
                    <a16:creationId xmlns:a16="http://schemas.microsoft.com/office/drawing/2014/main" id="{706DA3EE-57FF-4A3A-AEF5-679EEF166620}"/>
                  </a:ext>
                </a:extLst>
              </p:cNvPr>
              <p:cNvSpPr/>
              <p:nvPr/>
            </p:nvSpPr>
            <p:spPr>
              <a:xfrm>
                <a:off x="6433658" y="4182618"/>
                <a:ext cx="3331484" cy="14329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2" name="TextBox 41">
                <a:extLst>
                  <a:ext uri="{FF2B5EF4-FFF2-40B4-BE49-F238E27FC236}">
                    <a16:creationId xmlns:a16="http://schemas.microsoft.com/office/drawing/2014/main" id="{72D22015-CB59-48ED-A6FF-64703B31015B}"/>
                  </a:ext>
                </a:extLst>
              </p:cNvPr>
              <p:cNvSpPr txBox="1"/>
              <p:nvPr/>
            </p:nvSpPr>
            <p:spPr>
              <a:xfrm>
                <a:off x="8582189" y="4492227"/>
                <a:ext cx="709210" cy="369332"/>
              </a:xfrm>
              <a:prstGeom prst="rect">
                <a:avLst/>
              </a:prstGeom>
              <a:noFill/>
            </p:spPr>
            <p:txBody>
              <a:bodyPr wrap="square" rtlCol="0">
                <a:spAutoFit/>
              </a:bodyPr>
              <a:lstStyle/>
              <a:p>
                <a:r>
                  <a:rPr lang="en-US" b="1" baseline="-25000" dirty="0">
                    <a:latin typeface="+mj-lt"/>
                    <a:cs typeface="Arial" panose="020B0604020202020204" pitchFamily="34" charset="0"/>
                  </a:rPr>
                  <a:t> </a:t>
                </a:r>
                <a:r>
                  <a:rPr lang="en-US" b="1" dirty="0">
                    <a:latin typeface="+mj-lt"/>
                    <a:cs typeface="Arial" panose="020B0604020202020204" pitchFamily="34" charset="0"/>
                  </a:rPr>
                  <a:t>(fair)</a:t>
                </a:r>
              </a:p>
            </p:txBody>
          </p:sp>
          <p:sp>
            <p:nvSpPr>
              <p:cNvPr id="59" name="TextBox 58">
                <a:extLst>
                  <a:ext uri="{FF2B5EF4-FFF2-40B4-BE49-F238E27FC236}">
                    <a16:creationId xmlns:a16="http://schemas.microsoft.com/office/drawing/2014/main" id="{CCFC7B8E-F693-44BA-BD61-07FC820793E2}"/>
                  </a:ext>
                </a:extLst>
              </p:cNvPr>
              <p:cNvSpPr txBox="1"/>
              <p:nvPr/>
            </p:nvSpPr>
            <p:spPr>
              <a:xfrm>
                <a:off x="8582189" y="5074665"/>
                <a:ext cx="929645" cy="369332"/>
              </a:xfrm>
              <a:prstGeom prst="rect">
                <a:avLst/>
              </a:prstGeom>
              <a:noFill/>
            </p:spPr>
            <p:txBody>
              <a:bodyPr wrap="square" rtlCol="0">
                <a:spAutoFit/>
              </a:bodyPr>
              <a:lstStyle/>
              <a:p>
                <a:r>
                  <a:rPr lang="en-US" b="1" dirty="0">
                    <a:solidFill>
                      <a:srgbClr val="FF0000"/>
                    </a:solidFill>
                    <a:latin typeface="+mj-lt"/>
                    <a:cs typeface="Arial" panose="020B0604020202020204" pitchFamily="34" charset="0"/>
                  </a:rPr>
                  <a:t>(unfair)</a:t>
                </a:r>
              </a:p>
            </p:txBody>
          </p:sp>
        </p:grpSp>
      </p:grpSp>
      <p:pic>
        <p:nvPicPr>
          <p:cNvPr id="77" name="Picture 76" descr="\documentclass{article}&#10;\usepackage{amsmath}&#10;\usepackage{bm}&#10;\pagestyle{empty}&#10;\begin{document}&#10;&#10;&#10;$\ne$&#10;&#10;\end{document}" title="IguanaTex Bitmap Display">
            <a:extLst>
              <a:ext uri="{FF2B5EF4-FFF2-40B4-BE49-F238E27FC236}">
                <a16:creationId xmlns:a16="http://schemas.microsoft.com/office/drawing/2014/main" id="{4928D1BA-38F2-441C-A9E4-127907F48DF8}"/>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3754692" y="5358298"/>
            <a:ext cx="169143" cy="236190"/>
          </a:xfrm>
          <a:prstGeom prst="rect">
            <a:avLst/>
          </a:prstGeom>
        </p:spPr>
      </p:pic>
      <p:sp>
        <p:nvSpPr>
          <p:cNvPr id="13" name="Title 12">
            <a:extLst>
              <a:ext uri="{FF2B5EF4-FFF2-40B4-BE49-F238E27FC236}">
                <a16:creationId xmlns:a16="http://schemas.microsoft.com/office/drawing/2014/main" id="{157307B9-B185-4868-B473-8827F785A808}"/>
              </a:ext>
            </a:extLst>
          </p:cNvPr>
          <p:cNvSpPr>
            <a:spLocks noGrp="1"/>
          </p:cNvSpPr>
          <p:nvPr>
            <p:ph type="title"/>
          </p:nvPr>
        </p:nvSpPr>
        <p:spPr/>
        <p:txBody>
          <a:bodyPr/>
          <a:lstStyle/>
          <a:p>
            <a:r>
              <a:rPr lang="en-US" sz="4400" dirty="0"/>
              <a:t>What if we build fair model for each task independently?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1CABA1A-E944-47FD-81DB-59C753CB35F0}"/>
                  </a:ext>
                </a:extLst>
              </p:cNvPr>
              <p:cNvSpPr txBox="1"/>
              <p:nvPr/>
            </p:nvSpPr>
            <p:spPr>
              <a:xfrm>
                <a:off x="2426469" y="1912010"/>
                <a:ext cx="1785617" cy="307777"/>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r>
                  <a:rPr lang="en-US" sz="2000" dirty="0"/>
                  <a:t>   </a:t>
                </a:r>
                <a14:m>
                  <m:oMath xmlns:m="http://schemas.openxmlformats.org/officeDocument/2006/math">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𝑋</m:t>
                        </m:r>
                      </m:e>
                      <m:sub>
                        <m:r>
                          <a:rPr lang="en-US" sz="2000" b="0" i="1" dirty="0" smtClean="0">
                            <a:latin typeface="Cambria Math" panose="02040503050406030204" pitchFamily="18" charset="0"/>
                          </a:rPr>
                          <m:t>2</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𝑌</m:t>
                        </m:r>
                      </m:e>
                      <m:sub>
                        <m:r>
                          <a:rPr lang="en-US" sz="2000" b="0" i="1" dirty="0" smtClean="0">
                            <a:latin typeface="Cambria Math" panose="02040503050406030204" pitchFamily="18" charset="0"/>
                          </a:rPr>
                          <m:t>2</m:t>
                        </m:r>
                      </m:sub>
                    </m:sSub>
                    <m:r>
                      <a:rPr lang="en-US" sz="2000" b="0" i="1" dirty="0" smtClean="0">
                        <a:latin typeface="Cambria Math" panose="02040503050406030204" pitchFamily="18" charset="0"/>
                      </a:rPr>
                      <m:t>)</m:t>
                    </m:r>
                  </m:oMath>
                </a14:m>
                <a:endParaRPr lang="en-US" sz="2000" dirty="0"/>
              </a:p>
            </p:txBody>
          </p:sp>
        </mc:Choice>
        <mc:Fallback xmlns="">
          <p:sp>
            <p:nvSpPr>
              <p:cNvPr id="4" name="TextBox 3">
                <a:extLst>
                  <a:ext uri="{FF2B5EF4-FFF2-40B4-BE49-F238E27FC236}">
                    <a16:creationId xmlns:a16="http://schemas.microsoft.com/office/drawing/2014/main" id="{E1CABA1A-E944-47FD-81DB-59C753CB35F0}"/>
                  </a:ext>
                </a:extLst>
              </p:cNvPr>
              <p:cNvSpPr txBox="1">
                <a:spLocks noRot="1" noChangeAspect="1" noMove="1" noResize="1" noEditPoints="1" noAdjustHandles="1" noChangeArrowheads="1" noChangeShapeType="1" noTextEdit="1"/>
              </p:cNvSpPr>
              <p:nvPr/>
            </p:nvSpPr>
            <p:spPr>
              <a:xfrm>
                <a:off x="2426469" y="1912010"/>
                <a:ext cx="1785617" cy="307777"/>
              </a:xfrm>
              <a:prstGeom prst="rect">
                <a:avLst/>
              </a:prstGeom>
              <a:blipFill>
                <a:blip r:embed="rId10"/>
                <a:stretch>
                  <a:fillRect l="-6826" t="-4000" r="-5802"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AF0BD1-58CB-48D7-8EF8-B62A11AC243A}"/>
                  </a:ext>
                </a:extLst>
              </p:cNvPr>
              <p:cNvSpPr txBox="1"/>
              <p:nvPr/>
            </p:nvSpPr>
            <p:spPr>
              <a:xfrm>
                <a:off x="7053289" y="1643308"/>
                <a:ext cx="15597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1</m:t>
                          </m:r>
                        </m:sub>
                      </m:sSub>
                    </m:oMath>
                  </m:oMathPara>
                </a14:m>
                <a:endParaRPr lang="en-US" sz="2000" dirty="0"/>
              </a:p>
            </p:txBody>
          </p:sp>
        </mc:Choice>
        <mc:Fallback xmlns="">
          <p:sp>
            <p:nvSpPr>
              <p:cNvPr id="7" name="TextBox 6">
                <a:extLst>
                  <a:ext uri="{FF2B5EF4-FFF2-40B4-BE49-F238E27FC236}">
                    <a16:creationId xmlns:a16="http://schemas.microsoft.com/office/drawing/2014/main" id="{D0AF0BD1-58CB-48D7-8EF8-B62A11AC243A}"/>
                  </a:ext>
                </a:extLst>
              </p:cNvPr>
              <p:cNvSpPr txBox="1">
                <a:spLocks noRot="1" noChangeAspect="1" noMove="1" noResize="1" noEditPoints="1" noAdjustHandles="1" noChangeArrowheads="1" noChangeShapeType="1" noTextEdit="1"/>
              </p:cNvSpPr>
              <p:nvPr/>
            </p:nvSpPr>
            <p:spPr>
              <a:xfrm>
                <a:off x="7053289" y="1643308"/>
                <a:ext cx="1559786" cy="307777"/>
              </a:xfrm>
              <a:prstGeom prst="rect">
                <a:avLst/>
              </a:prstGeom>
              <a:blipFill>
                <a:blip r:embed="rId11"/>
                <a:stretch>
                  <a:fillRect l="-5469" t="-4000" r="-78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381E6D2-3ACC-4689-95E3-9ED08584F056}"/>
                  </a:ext>
                </a:extLst>
              </p:cNvPr>
              <p:cNvSpPr txBox="1"/>
              <p:nvPr/>
            </p:nvSpPr>
            <p:spPr>
              <a:xfrm>
                <a:off x="7053289" y="2167846"/>
                <a:ext cx="163422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2</m:t>
                          </m:r>
                        </m:sub>
                      </m:sSub>
                    </m:oMath>
                  </m:oMathPara>
                </a14:m>
                <a:endParaRPr lang="en-US" sz="2000" dirty="0"/>
              </a:p>
            </p:txBody>
          </p:sp>
        </mc:Choice>
        <mc:Fallback xmlns="">
          <p:sp>
            <p:nvSpPr>
              <p:cNvPr id="17" name="TextBox 16">
                <a:extLst>
                  <a:ext uri="{FF2B5EF4-FFF2-40B4-BE49-F238E27FC236}">
                    <a16:creationId xmlns:a16="http://schemas.microsoft.com/office/drawing/2014/main" id="{7381E6D2-3ACC-4689-95E3-9ED08584F056}"/>
                  </a:ext>
                </a:extLst>
              </p:cNvPr>
              <p:cNvSpPr txBox="1">
                <a:spLocks noRot="1" noChangeAspect="1" noMove="1" noResize="1" noEditPoints="1" noAdjustHandles="1" noChangeArrowheads="1" noChangeShapeType="1" noTextEdit="1"/>
              </p:cNvSpPr>
              <p:nvPr/>
            </p:nvSpPr>
            <p:spPr>
              <a:xfrm>
                <a:off x="7053289" y="2167846"/>
                <a:ext cx="1634229" cy="307777"/>
              </a:xfrm>
              <a:prstGeom prst="rect">
                <a:avLst/>
              </a:prstGeom>
              <a:blipFill>
                <a:blip r:embed="rId12"/>
                <a:stretch>
                  <a:fillRect l="-3358" t="-400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48C8830-5418-45F1-98DA-016F4465B7A8}"/>
                  </a:ext>
                </a:extLst>
              </p:cNvPr>
              <p:cNvSpPr txBox="1"/>
              <p:nvPr/>
            </p:nvSpPr>
            <p:spPr>
              <a:xfrm>
                <a:off x="7856078" y="4470102"/>
                <a:ext cx="1102481" cy="419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e>
                        <m:sub>
                          <m:r>
                            <a:rPr lang="en-US" sz="2000" b="0" i="1" smtClean="0">
                              <a:latin typeface="Cambria Math" panose="02040503050406030204" pitchFamily="18" charset="0"/>
                            </a:rPr>
                            <m:t>1</m:t>
                          </m:r>
                        </m:sub>
                      </m:sSub>
                      <m:groupChr>
                        <m:groupChrPr>
                          <m:chr m:val="→"/>
                          <m:vertJc m:val="bot"/>
                          <m:ctrlPr>
                            <a:rPr lang="en-US" sz="2000" b="0" i="1" smtClean="0">
                              <a:latin typeface="Cambria Math" panose="02040503050406030204" pitchFamily="18" charset="0"/>
                            </a:rPr>
                          </m:ctrlPr>
                        </m:groupChr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   </m:t>
                              </m:r>
                              <m:r>
                                <m:rPr>
                                  <m:brk m:alnAt="2"/>
                                </m:rPr>
                                <a:rPr lang="en-US" sz="2000" b="0" i="1" smtClean="0">
                                  <a:latin typeface="Cambria Math" panose="02040503050406030204" pitchFamily="18" charset="0"/>
                                </a:rPr>
                                <m:t>h</m:t>
                              </m:r>
                            </m:e>
                            <m:sub>
                              <m:r>
                                <m:rPr>
                                  <m:brk m:alnAt="2"/>
                                </m:rPr>
                                <a:rPr lang="en-US" sz="2000" b="0" i="1" smtClean="0">
                                  <a:latin typeface="Cambria Math" panose="02040503050406030204" pitchFamily="18" charset="0"/>
                                </a:rPr>
                                <m:t>1</m:t>
                              </m:r>
                            </m:sub>
                          </m:sSub>
                          <m:r>
                            <m:rPr>
                              <m:brk m:alnAt="2"/>
                            </m:rPr>
                            <a:rPr lang="en-US" sz="2000" b="0" i="1" smtClean="0">
                              <a:latin typeface="Cambria Math" panose="02040503050406030204" pitchFamily="18" charset="0"/>
                            </a:rPr>
                            <m:t> </m:t>
                          </m:r>
                          <m:r>
                            <a:rPr lang="en-US" sz="2000" b="0" i="1" smtClean="0">
                              <a:latin typeface="Cambria Math" panose="02040503050406030204" pitchFamily="18" charset="0"/>
                            </a:rPr>
                            <m:t>  </m:t>
                          </m:r>
                        </m:e>
                      </m:groupCh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e>
                        <m:sub>
                          <m:r>
                            <a:rPr lang="en-US" sz="2000" b="0" i="1" smtClean="0">
                              <a:latin typeface="Cambria Math" panose="02040503050406030204" pitchFamily="18" charset="0"/>
                            </a:rPr>
                            <m:t>1</m:t>
                          </m:r>
                        </m:sub>
                      </m:sSub>
                    </m:oMath>
                  </m:oMathPara>
                </a14:m>
                <a:endParaRPr lang="en-US" sz="2000" dirty="0"/>
              </a:p>
            </p:txBody>
          </p:sp>
        </mc:Choice>
        <mc:Fallback xmlns="">
          <p:sp>
            <p:nvSpPr>
              <p:cNvPr id="20" name="TextBox 19">
                <a:extLst>
                  <a:ext uri="{FF2B5EF4-FFF2-40B4-BE49-F238E27FC236}">
                    <a16:creationId xmlns:a16="http://schemas.microsoft.com/office/drawing/2014/main" id="{B48C8830-5418-45F1-98DA-016F4465B7A8}"/>
                  </a:ext>
                </a:extLst>
              </p:cNvPr>
              <p:cNvSpPr txBox="1">
                <a:spLocks noRot="1" noChangeAspect="1" noMove="1" noResize="1" noEditPoints="1" noAdjustHandles="1" noChangeArrowheads="1" noChangeShapeType="1" noTextEdit="1"/>
              </p:cNvSpPr>
              <p:nvPr/>
            </p:nvSpPr>
            <p:spPr>
              <a:xfrm>
                <a:off x="7856078" y="4470102"/>
                <a:ext cx="1102481" cy="41973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8F11065-B9AD-4128-8D15-2EF6D09036B7}"/>
                  </a:ext>
                </a:extLst>
              </p:cNvPr>
              <p:cNvSpPr txBox="1"/>
              <p:nvPr/>
            </p:nvSpPr>
            <p:spPr>
              <a:xfrm>
                <a:off x="7866043" y="5004827"/>
                <a:ext cx="1114408" cy="419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e>
                        <m:sub>
                          <m:r>
                            <a:rPr lang="en-US" sz="2000" b="0" i="1" smtClean="0">
                              <a:latin typeface="Cambria Math" panose="02040503050406030204" pitchFamily="18" charset="0"/>
                            </a:rPr>
                            <m:t>2</m:t>
                          </m:r>
                        </m:sub>
                      </m:sSub>
                      <m:groupChr>
                        <m:groupChrPr>
                          <m:chr m:val="→"/>
                          <m:vertJc m:val="bot"/>
                          <m:ctrlPr>
                            <a:rPr lang="en-US" sz="2000" b="0" i="1" smtClean="0">
                              <a:latin typeface="Cambria Math" panose="02040503050406030204" pitchFamily="18" charset="0"/>
                            </a:rPr>
                          </m:ctrlPr>
                        </m:groupChr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   </m:t>
                              </m:r>
                              <m:r>
                                <m:rPr>
                                  <m:brk m:alnAt="2"/>
                                </m:rP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r>
                            <m:rPr>
                              <m:brk m:alnAt="2"/>
                            </m:rPr>
                            <a:rPr lang="en-US" sz="2000" b="0" i="1" smtClean="0">
                              <a:latin typeface="Cambria Math" panose="02040503050406030204" pitchFamily="18" charset="0"/>
                            </a:rPr>
                            <m:t> </m:t>
                          </m:r>
                          <m:r>
                            <a:rPr lang="en-US" sz="2000" b="0" i="1" smtClean="0">
                              <a:latin typeface="Cambria Math" panose="02040503050406030204" pitchFamily="18" charset="0"/>
                            </a:rPr>
                            <m:t>  </m:t>
                          </m:r>
                        </m:e>
                      </m:groupCh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e>
                        <m:sub>
                          <m:r>
                            <a:rPr lang="en-US" sz="2000" b="0" i="1" smtClean="0">
                              <a:latin typeface="Cambria Math" panose="02040503050406030204" pitchFamily="18" charset="0"/>
                            </a:rPr>
                            <m:t>2</m:t>
                          </m:r>
                        </m:sub>
                      </m:sSub>
                    </m:oMath>
                  </m:oMathPara>
                </a14:m>
                <a:endParaRPr lang="en-US" sz="2000" dirty="0"/>
              </a:p>
            </p:txBody>
          </p:sp>
        </mc:Choice>
        <mc:Fallback xmlns="">
          <p:sp>
            <p:nvSpPr>
              <p:cNvPr id="22" name="TextBox 21">
                <a:extLst>
                  <a:ext uri="{FF2B5EF4-FFF2-40B4-BE49-F238E27FC236}">
                    <a16:creationId xmlns:a16="http://schemas.microsoft.com/office/drawing/2014/main" id="{48F11065-B9AD-4128-8D15-2EF6D09036B7}"/>
                  </a:ext>
                </a:extLst>
              </p:cNvPr>
              <p:cNvSpPr txBox="1">
                <a:spLocks noRot="1" noChangeAspect="1" noMove="1" noResize="1" noEditPoints="1" noAdjustHandles="1" noChangeArrowheads="1" noChangeShapeType="1" noTextEdit="1"/>
              </p:cNvSpPr>
              <p:nvPr/>
            </p:nvSpPr>
            <p:spPr>
              <a:xfrm>
                <a:off x="7866043" y="5004827"/>
                <a:ext cx="1114408" cy="419730"/>
              </a:xfrm>
              <a:prstGeom prst="rect">
                <a:avLst/>
              </a:prstGeom>
              <a:blipFill>
                <a:blip r:embed="rId14"/>
                <a:stretch>
                  <a:fillRect/>
                </a:stretch>
              </a:blipFill>
            </p:spPr>
            <p:txBody>
              <a:bodyPr/>
              <a:lstStyle/>
              <a:p>
                <a:r>
                  <a:rPr lang="en-US">
                    <a:noFill/>
                  </a:rPr>
                  <a:t> </a:t>
                </a:r>
              </a:p>
            </p:txBody>
          </p:sp>
        </mc:Fallback>
      </mc:AlternateContent>
      <p:pic>
        <p:nvPicPr>
          <p:cNvPr id="21" name="Audio 20">
            <a:hlinkClick r:id="" action="ppaction://media"/>
            <a:extLst>
              <a:ext uri="{FF2B5EF4-FFF2-40B4-BE49-F238E27FC236}">
                <a16:creationId xmlns:a16="http://schemas.microsoft.com/office/drawing/2014/main" id="{BFBB51D4-BF37-4EDA-861F-BDBC89382E08}"/>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1552238" y="6218238"/>
            <a:ext cx="487362" cy="487362"/>
          </a:xfrm>
          <a:prstGeom prst="rect">
            <a:avLst/>
          </a:prstGeom>
        </p:spPr>
      </p:pic>
      <p:sp>
        <p:nvSpPr>
          <p:cNvPr id="23" name="Slide Number Placeholder 22">
            <a:extLst>
              <a:ext uri="{FF2B5EF4-FFF2-40B4-BE49-F238E27FC236}">
                <a16:creationId xmlns:a16="http://schemas.microsoft.com/office/drawing/2014/main" id="{9AEBF979-62AE-48C5-B19D-7F1EFE7BDC57}"/>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5</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4293973231"/>
      </p:ext>
    </p:extLst>
  </p:cSld>
  <p:clrMapOvr>
    <a:masterClrMapping/>
  </p:clrMapOvr>
  <mc:AlternateContent xmlns:mc="http://schemas.openxmlformats.org/markup-compatibility/2006" xmlns:p14="http://schemas.microsoft.com/office/powerpoint/2010/main">
    <mc:Choice Requires="p14">
      <p:transition spd="slow" p14:dur="2000" advTm="21718"/>
    </mc:Choice>
    <mc:Fallback xmlns="">
      <p:transition spd="slow" advTm="21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1"/>
                </p:tgtEl>
              </p:cMediaNode>
            </p:audio>
          </p:childTnLst>
        </p:cTn>
      </p:par>
    </p:tnLst>
    <p:bldLst>
      <p:bldP spid="11" grpId="0" animBg="1"/>
      <p:bldP spid="12" grpId="0" animBg="1"/>
      <p:bldP spid="4" grpId="0"/>
      <p:bldP spid="7" grpId="0"/>
      <p:bldP spid="17" grpId="0"/>
      <p:bldP spid="20"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6D683-01E6-4102-B744-808245D662E9}"/>
              </a:ext>
            </a:extLst>
          </p:cNvPr>
          <p:cNvSpPr>
            <a:spLocks noGrp="1"/>
          </p:cNvSpPr>
          <p:nvPr>
            <p:ph type="title"/>
          </p:nvPr>
        </p:nvSpPr>
        <p:spPr/>
        <p:txBody>
          <a:bodyPr/>
          <a:lstStyle/>
          <a:p>
            <a:r>
              <a:rPr lang="en-US" dirty="0"/>
              <a:t>Proposed Solution</a:t>
            </a:r>
          </a:p>
        </p:txBody>
      </p:sp>
      <p:sp>
        <p:nvSpPr>
          <p:cNvPr id="6" name="TextBox 5">
            <a:extLst>
              <a:ext uri="{FF2B5EF4-FFF2-40B4-BE49-F238E27FC236}">
                <a16:creationId xmlns:a16="http://schemas.microsoft.com/office/drawing/2014/main" id="{C56B3F7C-3EA7-46F9-81B3-4726F54264BD}"/>
              </a:ext>
            </a:extLst>
          </p:cNvPr>
          <p:cNvSpPr txBox="1"/>
          <p:nvPr/>
        </p:nvSpPr>
        <p:spPr>
          <a:xfrm>
            <a:off x="2435975" y="2644170"/>
            <a:ext cx="8481766" cy="1569660"/>
          </a:xfrm>
          <a:prstGeom prst="rect">
            <a:avLst/>
          </a:prstGeom>
          <a:noFill/>
        </p:spPr>
        <p:txBody>
          <a:bodyPr wrap="square">
            <a:spAutoFit/>
          </a:bodyPr>
          <a:lstStyle/>
          <a:p>
            <a:r>
              <a:rPr lang="en-US" sz="2400" b="1" u="sng" dirty="0"/>
              <a:t>Core idea:</a:t>
            </a:r>
            <a:r>
              <a:rPr lang="en-US" sz="2400" b="1" dirty="0"/>
              <a:t> leverage Pearl’s structural causal model (SCM), treat each decision model as a </a:t>
            </a:r>
            <a:r>
              <a:rPr lang="en-US" sz="2400" b="1" dirty="0">
                <a:solidFill>
                  <a:srgbClr val="C00000"/>
                </a:solidFill>
              </a:rPr>
              <a:t>soft intervention </a:t>
            </a:r>
            <a:r>
              <a:rPr lang="en-US" sz="2400" b="1" dirty="0"/>
              <a:t>and infer the </a:t>
            </a:r>
            <a:r>
              <a:rPr lang="en-US" sz="2400" b="1" dirty="0">
                <a:solidFill>
                  <a:srgbClr val="C00000"/>
                </a:solidFill>
              </a:rPr>
              <a:t>post-intervention distributions </a:t>
            </a:r>
            <a:r>
              <a:rPr lang="en-US" sz="2400" b="1" dirty="0"/>
              <a:t>to formulate the </a:t>
            </a:r>
            <a:r>
              <a:rPr lang="en-US" sz="2400" b="1" dirty="0">
                <a:solidFill>
                  <a:srgbClr val="C00000"/>
                </a:solidFill>
              </a:rPr>
              <a:t>loss function </a:t>
            </a:r>
            <a:r>
              <a:rPr lang="en-US" sz="2400" b="1" dirty="0"/>
              <a:t>as well as the </a:t>
            </a:r>
            <a:r>
              <a:rPr lang="en-US" sz="2400" b="1" dirty="0">
                <a:solidFill>
                  <a:srgbClr val="C00000"/>
                </a:solidFill>
              </a:rPr>
              <a:t>fairness constraints</a:t>
            </a:r>
            <a:r>
              <a:rPr lang="en-US" sz="2400" b="1" dirty="0"/>
              <a:t>.</a:t>
            </a:r>
          </a:p>
        </p:txBody>
      </p:sp>
      <p:sp>
        <p:nvSpPr>
          <p:cNvPr id="5" name="Slide Number Placeholder 4">
            <a:extLst>
              <a:ext uri="{FF2B5EF4-FFF2-40B4-BE49-F238E27FC236}">
                <a16:creationId xmlns:a16="http://schemas.microsoft.com/office/drawing/2014/main" id="{7A102848-5CAE-42AE-9AC0-34BCA8080C0B}"/>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6</a:t>
            </a:fld>
            <a:endParaRPr lang="en-US" dirty="0">
              <a:solidFill>
                <a:srgbClr val="000000">
                  <a:tint val="75000"/>
                </a:srgbClr>
              </a:solidFill>
            </a:endParaRPr>
          </a:p>
        </p:txBody>
      </p:sp>
      <p:pic>
        <p:nvPicPr>
          <p:cNvPr id="8" name="Audio 7">
            <a:hlinkClick r:id="" action="ppaction://media"/>
            <a:extLst>
              <a:ext uri="{FF2B5EF4-FFF2-40B4-BE49-F238E27FC236}">
                <a16:creationId xmlns:a16="http://schemas.microsoft.com/office/drawing/2014/main" id="{AEEA10AF-8272-41CD-B82A-8AD2972521D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580860072"/>
      </p:ext>
    </p:extLst>
  </p:cSld>
  <p:clrMapOvr>
    <a:masterClrMapping/>
  </p:clrMapOvr>
  <mc:AlternateContent xmlns:mc="http://schemas.openxmlformats.org/markup-compatibility/2006">
    <mc:Choice xmlns:p14="http://schemas.microsoft.com/office/powerpoint/2010/main" Requires="p14">
      <p:transition spd="slow" p14:dur="2000" advTm="18349"/>
    </mc:Choice>
    <mc:Fallback>
      <p:transition spd="slow" advTm="18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5EE2F-AA18-4A55-B24B-CB431292D78C}"/>
              </a:ext>
            </a:extLst>
          </p:cNvPr>
          <p:cNvSpPr>
            <a:spLocks noGrp="1"/>
          </p:cNvSpPr>
          <p:nvPr>
            <p:ph type="title"/>
          </p:nvPr>
        </p:nvSpPr>
        <p:spPr/>
        <p:txBody>
          <a:bodyPr/>
          <a:lstStyle/>
          <a:p>
            <a:r>
              <a:rPr lang="en-US" sz="4400" dirty="0"/>
              <a:t>Using Soft Interventions to Simulate Decision Model Deployments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D185EED-946C-4FB3-AF40-E03F4E52011B}"/>
                  </a:ext>
                </a:extLst>
              </p:cNvPr>
              <p:cNvSpPr>
                <a:spLocks noGrp="1"/>
              </p:cNvSpPr>
              <p:nvPr>
                <p:ph idx="1"/>
              </p:nvPr>
            </p:nvSpPr>
            <p:spPr>
              <a:xfrm>
                <a:off x="1520093" y="1231602"/>
                <a:ext cx="10583923" cy="5124749"/>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 general, we have </a:t>
                </a:r>
                <a14:m>
                  <m:oMath xmlns:m="http://schemas.openxmlformats.org/officeDocument/2006/math">
                    <m:r>
                      <a:rPr lang="en-US" b="0" i="1" smtClean="0">
                        <a:latin typeface="Cambria Math" panose="02040503050406030204" pitchFamily="18" charset="0"/>
                      </a:rPr>
                      <m:t>𝑙</m:t>
                    </m:r>
                  </m:oMath>
                </a14:m>
                <a:r>
                  <a:rPr lang="en-US" dirty="0"/>
                  <a:t> decisions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𝑙</m:t>
                        </m:r>
                      </m:sub>
                    </m:sSub>
                    <m:r>
                      <a:rPr lang="en-US" b="0" i="1" smtClean="0">
                        <a:latin typeface="Cambria Math" panose="02040503050406030204" pitchFamily="18" charset="0"/>
                      </a:rPr>
                      <m:t>}</m:t>
                    </m:r>
                  </m:oMath>
                </a14:m>
                <a:r>
                  <a:rPr lang="en-US" dirty="0"/>
                  <a:t>.</a:t>
                </a:r>
              </a:p>
              <a:p>
                <a:r>
                  <a:rPr lang="en-US" dirty="0"/>
                  <a:t>For each decision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𝑘</m:t>
                        </m:r>
                      </m:sub>
                    </m:sSub>
                  </m:oMath>
                </a14:m>
                <a:r>
                  <a:rPr lang="en-US" dirty="0"/>
                  <a:t>, we build a classifier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𝒛</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r>
                  <a:rPr lang="en-US" dirty="0"/>
                  <a:t>.</a:t>
                </a:r>
              </a:p>
              <a:p>
                <a:r>
                  <a:rPr lang="en-US" dirty="0"/>
                  <a:t>The soft intervention for deploying all these models is </a:t>
                </a:r>
                <a14:m>
                  <m:oMath xmlns:m="http://schemas.openxmlformats.org/officeDocument/2006/math">
                    <m:r>
                      <a:rPr lang="en-US" b="0" i="1" smtClean="0">
                        <a:latin typeface="Cambria Math" panose="02040503050406030204" pitchFamily="18" charset="0"/>
                      </a:rPr>
                      <m:t>𝑑𝑜</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m:t>
                        </m:r>
                      </m:sub>
                    </m:sSub>
                    <m:r>
                      <a:rPr lang="en-US" b="0" i="1" smtClean="0">
                        <a:latin typeface="Cambria Math" panose="02040503050406030204" pitchFamily="18" charset="0"/>
                      </a:rPr>
                      <m:t>)</m:t>
                    </m:r>
                  </m:oMath>
                </a14:m>
                <a:r>
                  <a:rPr lang="en-US" dirty="0"/>
                  <a:t>.</a:t>
                </a:r>
              </a:p>
            </p:txBody>
          </p:sp>
        </mc:Choice>
        <mc:Fallback xmlns="">
          <p:sp>
            <p:nvSpPr>
              <p:cNvPr id="4" name="Content Placeholder 3">
                <a:extLst>
                  <a:ext uri="{FF2B5EF4-FFF2-40B4-BE49-F238E27FC236}">
                    <a16:creationId xmlns:a16="http://schemas.microsoft.com/office/drawing/2014/main" id="{7D185EED-946C-4FB3-AF40-E03F4E52011B}"/>
                  </a:ext>
                </a:extLst>
              </p:cNvPr>
              <p:cNvSpPr>
                <a:spLocks noGrp="1" noRot="1" noChangeAspect="1" noMove="1" noResize="1" noEditPoints="1" noAdjustHandles="1" noChangeArrowheads="1" noChangeShapeType="1" noTextEdit="1"/>
              </p:cNvSpPr>
              <p:nvPr>
                <p:ph idx="1"/>
              </p:nvPr>
            </p:nvSpPr>
            <p:spPr>
              <a:xfrm>
                <a:off x="1520093" y="1231602"/>
                <a:ext cx="10583923" cy="5124749"/>
              </a:xfrm>
              <a:blipFill>
                <a:blip r:embed="rId6"/>
                <a:stretch>
                  <a:fillRect l="-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A739FB-A066-4EB3-AEC4-418A5C7EC2E2}"/>
                  </a:ext>
                </a:extLst>
              </p:cNvPr>
              <p:cNvSpPr txBox="1"/>
              <p:nvPr/>
            </p:nvSpPr>
            <p:spPr>
              <a:xfrm>
                <a:off x="5099827" y="4190934"/>
                <a:ext cx="12454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𝑌</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h</m:t>
                      </m:r>
                      <m:d>
                        <m:dPr>
                          <m:ctrlPr>
                            <a:rPr lang="en-US" sz="2000" b="0" i="1" smtClean="0">
                              <a:solidFill>
                                <a:srgbClr val="C00000"/>
                              </a:solidFill>
                              <a:latin typeface="Cambria Math" panose="02040503050406030204" pitchFamily="18" charset="0"/>
                            </a:rPr>
                          </m:ctrlPr>
                        </m:dPr>
                        <m:e>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𝑋</m:t>
                              </m:r>
                            </m:e>
                            <m:sub>
                              <m:r>
                                <a:rPr lang="en-US" sz="2000" b="0" i="1" smtClean="0">
                                  <a:solidFill>
                                    <a:srgbClr val="C00000"/>
                                  </a:solidFill>
                                  <a:latin typeface="Cambria Math" panose="02040503050406030204" pitchFamily="18" charset="0"/>
                                </a:rPr>
                                <m:t>1</m:t>
                              </m:r>
                            </m:sub>
                          </m:sSub>
                        </m:e>
                      </m:d>
                    </m:oMath>
                  </m:oMathPara>
                </a14:m>
                <a:endParaRPr lang="en-US" dirty="0">
                  <a:solidFill>
                    <a:srgbClr val="C00000"/>
                  </a:solidFill>
                </a:endParaRPr>
              </a:p>
            </p:txBody>
          </p:sp>
        </mc:Choice>
        <mc:Fallback xmlns="">
          <p:sp>
            <p:nvSpPr>
              <p:cNvPr id="5" name="TextBox 4">
                <a:extLst>
                  <a:ext uri="{FF2B5EF4-FFF2-40B4-BE49-F238E27FC236}">
                    <a16:creationId xmlns:a16="http://schemas.microsoft.com/office/drawing/2014/main" id="{44A739FB-A066-4EB3-AEC4-418A5C7EC2E2}"/>
                  </a:ext>
                </a:extLst>
              </p:cNvPr>
              <p:cNvSpPr txBox="1">
                <a:spLocks noRot="1" noChangeAspect="1" noMove="1" noResize="1" noEditPoints="1" noAdjustHandles="1" noChangeArrowheads="1" noChangeShapeType="1" noTextEdit="1"/>
              </p:cNvSpPr>
              <p:nvPr/>
            </p:nvSpPr>
            <p:spPr>
              <a:xfrm>
                <a:off x="5099827" y="4190934"/>
                <a:ext cx="1245469" cy="307777"/>
              </a:xfrm>
              <a:prstGeom prst="rect">
                <a:avLst/>
              </a:prstGeom>
              <a:blipFill>
                <a:blip r:embed="rId7"/>
                <a:stretch>
                  <a:fillRect l="-4412"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84778E-C88B-4A60-BC89-09AE09CA1EC4}"/>
                  </a:ext>
                </a:extLst>
              </p:cNvPr>
              <p:cNvSpPr txBox="1"/>
              <p:nvPr/>
            </p:nvSpPr>
            <p:spPr>
              <a:xfrm>
                <a:off x="8116317" y="1835786"/>
                <a:ext cx="2234330"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𝑋</m:t>
                          </m:r>
                        </m:e>
                        <m:sub>
                          <m:r>
                            <a:rPr lang="en-US" sz="2000" b="0" i="1" smtClean="0">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 | </m:t>
                      </m:r>
                      <m:r>
                        <a:rPr lang="en-US" sz="2000" b="0" i="1" smtClean="0">
                          <a:solidFill>
                            <a:srgbClr val="C00000"/>
                          </a:solidFill>
                          <a:latin typeface="Cambria Math" panose="02040503050406030204" pitchFamily="18" charset="0"/>
                        </a:rPr>
                        <m:t>𝑑𝑜</m:t>
                      </m:r>
                      <m:d>
                        <m:dPr>
                          <m:ctrlPr>
                            <a:rPr lang="en-US" sz="2000" b="0" i="1" smtClean="0">
                              <a:solidFill>
                                <a:srgbClr val="C00000"/>
                              </a:solidFill>
                              <a:latin typeface="Cambria Math" panose="02040503050406030204" pitchFamily="18" charset="0"/>
                            </a:rPr>
                          </m:ctrlPr>
                        </m:dPr>
                        <m:e>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𝑌</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h</m:t>
                          </m:r>
                          <m:d>
                            <m:dPr>
                              <m:ctrlPr>
                                <a:rPr lang="en-US" sz="2000" b="0" i="1" smtClean="0">
                                  <a:solidFill>
                                    <a:srgbClr val="C00000"/>
                                  </a:solidFill>
                                  <a:latin typeface="Cambria Math" panose="02040503050406030204" pitchFamily="18" charset="0"/>
                                </a:rPr>
                              </m:ctrlPr>
                            </m:dPr>
                            <m:e>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𝑋</m:t>
                                  </m:r>
                                </m:e>
                                <m:sub>
                                  <m:r>
                                    <a:rPr lang="en-US" sz="2000" b="0" i="1" smtClean="0">
                                      <a:solidFill>
                                        <a:srgbClr val="C00000"/>
                                      </a:solidFill>
                                      <a:latin typeface="Cambria Math" panose="02040503050406030204" pitchFamily="18" charset="0"/>
                                    </a:rPr>
                                    <m:t>1</m:t>
                                  </m:r>
                                </m:sub>
                              </m:sSub>
                            </m:e>
                          </m:d>
                        </m:e>
                      </m:d>
                    </m:oMath>
                  </m:oMathPara>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EA84778E-C88B-4A60-BC89-09AE09CA1EC4}"/>
                  </a:ext>
                </a:extLst>
              </p:cNvPr>
              <p:cNvSpPr txBox="1">
                <a:spLocks noRot="1" noChangeAspect="1" noMove="1" noResize="1" noEditPoints="1" noAdjustHandles="1" noChangeArrowheads="1" noChangeShapeType="1" noTextEdit="1"/>
              </p:cNvSpPr>
              <p:nvPr/>
            </p:nvSpPr>
            <p:spPr>
              <a:xfrm>
                <a:off x="8116317" y="1835786"/>
                <a:ext cx="2234330" cy="347403"/>
              </a:xfrm>
              <a:prstGeom prst="rect">
                <a:avLst/>
              </a:prstGeom>
              <a:blipFill>
                <a:blip r:embed="rId8"/>
                <a:stretch>
                  <a:fillRect l="-2180"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82EE6D-475D-40CC-A5E6-58FFD8F572AF}"/>
                  </a:ext>
                </a:extLst>
              </p:cNvPr>
              <p:cNvSpPr txBox="1"/>
              <p:nvPr/>
            </p:nvSpPr>
            <p:spPr>
              <a:xfrm>
                <a:off x="8116317" y="3620274"/>
                <a:ext cx="3104418" cy="3474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𝑌</m:t>
                          </m:r>
                        </m:e>
                        <m:sub>
                          <m:r>
                            <a:rPr lang="en-US" sz="2000" b="0" i="1" smtClean="0">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h</m:t>
                      </m:r>
                      <m:d>
                        <m:dPr>
                          <m:ctrlPr>
                            <a:rPr lang="en-US" sz="2000" b="0" i="1" smtClean="0">
                              <a:solidFill>
                                <a:srgbClr val="C00000"/>
                              </a:solidFill>
                              <a:latin typeface="Cambria Math" panose="02040503050406030204" pitchFamily="18" charset="0"/>
                            </a:rPr>
                          </m:ctrlPr>
                        </m:dPr>
                        <m:e>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𝑋</m:t>
                              </m:r>
                            </m:e>
                            <m:sub>
                              <m:r>
                                <a:rPr lang="en-US" sz="2000" b="0" i="1" smtClean="0">
                                  <a:solidFill>
                                    <a:srgbClr val="C00000"/>
                                  </a:solidFill>
                                  <a:latin typeface="Cambria Math" panose="02040503050406030204" pitchFamily="18" charset="0"/>
                                </a:rPr>
                                <m:t>2</m:t>
                              </m:r>
                            </m:sub>
                          </m:sSub>
                        </m:e>
                      </m:d>
                      <m:r>
                        <a:rPr lang="en-US" sz="2000" b="0" i="1" smtClean="0">
                          <a:solidFill>
                            <a:srgbClr val="C00000"/>
                          </a:solidFill>
                          <a:latin typeface="Cambria Math" panose="02040503050406030204" pitchFamily="18" charset="0"/>
                        </a:rPr>
                        <m:t> | </m:t>
                      </m:r>
                      <m:r>
                        <a:rPr lang="en-US" sz="2000" b="0" i="1" smtClean="0">
                          <a:solidFill>
                            <a:srgbClr val="C00000"/>
                          </a:solidFill>
                          <a:latin typeface="Cambria Math" panose="02040503050406030204" pitchFamily="18" charset="0"/>
                        </a:rPr>
                        <m:t>𝑑𝑜</m:t>
                      </m:r>
                      <m:d>
                        <m:dPr>
                          <m:ctrlPr>
                            <a:rPr lang="en-US" sz="2000" b="0" i="1" smtClean="0">
                              <a:solidFill>
                                <a:srgbClr val="C00000"/>
                              </a:solidFill>
                              <a:latin typeface="Cambria Math" panose="02040503050406030204" pitchFamily="18" charset="0"/>
                            </a:rPr>
                          </m:ctrlPr>
                        </m:dPr>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𝑌</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h</m:t>
                          </m:r>
                          <m:d>
                            <m:dPr>
                              <m:ctrlPr>
                                <a:rPr lang="en-US" sz="2000" i="1">
                                  <a:solidFill>
                                    <a:srgbClr val="C00000"/>
                                  </a:solidFill>
                                  <a:latin typeface="Cambria Math" panose="02040503050406030204" pitchFamily="18" charset="0"/>
                                </a:rPr>
                              </m:ctrlPr>
                            </m:dPr>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𝑋</m:t>
                                  </m:r>
                                </m:e>
                                <m:sub>
                                  <m:r>
                                    <a:rPr lang="en-US" sz="2000" i="1">
                                      <a:solidFill>
                                        <a:srgbClr val="C00000"/>
                                      </a:solidFill>
                                      <a:latin typeface="Cambria Math" panose="02040503050406030204" pitchFamily="18" charset="0"/>
                                    </a:rPr>
                                    <m:t>1</m:t>
                                  </m:r>
                                </m:sub>
                              </m:sSub>
                            </m:e>
                          </m:d>
                        </m:e>
                      </m:d>
                    </m:oMath>
                  </m:oMathPara>
                </a14:m>
                <a:endParaRPr lang="en-US" dirty="0">
                  <a:solidFill>
                    <a:srgbClr val="C00000"/>
                  </a:solidFill>
                </a:endParaRPr>
              </a:p>
            </p:txBody>
          </p:sp>
        </mc:Choice>
        <mc:Fallback xmlns="">
          <p:sp>
            <p:nvSpPr>
              <p:cNvPr id="10" name="TextBox 9">
                <a:extLst>
                  <a:ext uri="{FF2B5EF4-FFF2-40B4-BE49-F238E27FC236}">
                    <a16:creationId xmlns:a16="http://schemas.microsoft.com/office/drawing/2014/main" id="{8A82EE6D-475D-40CC-A5E6-58FFD8F572AF}"/>
                  </a:ext>
                </a:extLst>
              </p:cNvPr>
              <p:cNvSpPr txBox="1">
                <a:spLocks noRot="1" noChangeAspect="1" noMove="1" noResize="1" noEditPoints="1" noAdjustHandles="1" noChangeArrowheads="1" noChangeShapeType="1" noTextEdit="1"/>
              </p:cNvSpPr>
              <p:nvPr/>
            </p:nvSpPr>
            <p:spPr>
              <a:xfrm>
                <a:off x="8116317" y="3620274"/>
                <a:ext cx="3104418" cy="347403"/>
              </a:xfrm>
              <a:prstGeom prst="rect">
                <a:avLst/>
              </a:prstGeom>
              <a:blipFill>
                <a:blip r:embed="rId9"/>
                <a:stretch>
                  <a:fillRect l="-2157" b="-24561"/>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437700B6-9FC3-4B4F-B60B-170EFC5FC9A9}"/>
              </a:ext>
            </a:extLst>
          </p:cNvPr>
          <p:cNvGrpSpPr/>
          <p:nvPr/>
        </p:nvGrpSpPr>
        <p:grpSpPr>
          <a:xfrm>
            <a:off x="4152366" y="1733864"/>
            <a:ext cx="3679669" cy="2297676"/>
            <a:chOff x="3974132" y="1539702"/>
            <a:chExt cx="3748058" cy="2420276"/>
          </a:xfrm>
        </p:grpSpPr>
        <p:sp>
          <p:nvSpPr>
            <p:cNvPr id="9" name="Oval 8">
              <a:extLst>
                <a:ext uri="{FF2B5EF4-FFF2-40B4-BE49-F238E27FC236}">
                  <a16:creationId xmlns:a16="http://schemas.microsoft.com/office/drawing/2014/main" id="{4DB4DBD5-BDB4-4BB4-A591-0324CC1E6296}"/>
                </a:ext>
              </a:extLst>
            </p:cNvPr>
            <p:cNvSpPr/>
            <p:nvPr/>
          </p:nvSpPr>
          <p:spPr>
            <a:xfrm>
              <a:off x="3974132" y="2460829"/>
              <a:ext cx="573591" cy="573591"/>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S</a:t>
              </a:r>
            </a:p>
          </p:txBody>
        </p:sp>
        <p:cxnSp>
          <p:nvCxnSpPr>
            <p:cNvPr id="11" name="Straight Arrow Connector 10">
              <a:extLst>
                <a:ext uri="{FF2B5EF4-FFF2-40B4-BE49-F238E27FC236}">
                  <a16:creationId xmlns:a16="http://schemas.microsoft.com/office/drawing/2014/main" id="{2514DADE-7055-42BC-9D15-539584BC0F95}"/>
                </a:ext>
              </a:extLst>
            </p:cNvPr>
            <p:cNvCxnSpPr>
              <a:cxnSpLocks/>
              <a:stCxn id="9" idx="7"/>
              <a:endCxn id="17" idx="2"/>
            </p:cNvCxnSpPr>
            <p:nvPr/>
          </p:nvCxnSpPr>
          <p:spPr>
            <a:xfrm flipV="1">
              <a:off x="4463722" y="1830035"/>
              <a:ext cx="819458" cy="7147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AFB36667-ADE1-4FDC-9AAF-D8B89172A072}"/>
                </a:ext>
              </a:extLst>
            </p:cNvPr>
            <p:cNvCxnSpPr>
              <a:cxnSpLocks/>
              <a:stCxn id="9" idx="5"/>
              <a:endCxn id="18" idx="2"/>
            </p:cNvCxnSpPr>
            <p:nvPr/>
          </p:nvCxnSpPr>
          <p:spPr>
            <a:xfrm>
              <a:off x="4463722" y="2950420"/>
              <a:ext cx="819457" cy="7147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F4A0F77-3AD6-4708-B019-20A84AF52FCB}"/>
                </a:ext>
              </a:extLst>
            </p:cNvPr>
            <p:cNvCxnSpPr>
              <a:cxnSpLocks/>
              <a:stCxn id="17" idx="4"/>
              <a:endCxn id="18" idx="0"/>
            </p:cNvCxnSpPr>
            <p:nvPr/>
          </p:nvCxnSpPr>
          <p:spPr>
            <a:xfrm flipH="1">
              <a:off x="5573512" y="2120366"/>
              <a:ext cx="1" cy="12545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980F5B86-464B-4658-B97E-9030ACC5F73D}"/>
                </a:ext>
              </a:extLst>
            </p:cNvPr>
            <p:cNvCxnSpPr>
              <a:cxnSpLocks/>
              <a:stCxn id="17" idx="6"/>
              <a:endCxn id="19" idx="2"/>
            </p:cNvCxnSpPr>
            <p:nvPr/>
          </p:nvCxnSpPr>
          <p:spPr>
            <a:xfrm flipV="1">
              <a:off x="5863844" y="1830034"/>
              <a:ext cx="127768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BFC6317A-246C-422F-9FB1-6DD5322D9F09}"/>
                </a:ext>
              </a:extLst>
            </p:cNvPr>
            <p:cNvCxnSpPr>
              <a:cxnSpLocks/>
              <a:stCxn id="18" idx="7"/>
              <a:endCxn id="19" idx="3"/>
            </p:cNvCxnSpPr>
            <p:nvPr/>
          </p:nvCxnSpPr>
          <p:spPr>
            <a:xfrm flipV="1">
              <a:off x="5778807" y="2035329"/>
              <a:ext cx="1447756" cy="142459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FE4EC69-1FBD-4F29-8A61-22A0A6F33235}"/>
                </a:ext>
              </a:extLst>
            </p:cNvPr>
            <p:cNvCxnSpPr>
              <a:cxnSpLocks/>
              <a:stCxn id="19" idx="4"/>
              <a:endCxn id="20" idx="0"/>
            </p:cNvCxnSpPr>
            <p:nvPr/>
          </p:nvCxnSpPr>
          <p:spPr>
            <a:xfrm flipH="1">
              <a:off x="7431857" y="2120365"/>
              <a:ext cx="2" cy="12589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Oval 16">
              <a:extLst>
                <a:ext uri="{FF2B5EF4-FFF2-40B4-BE49-F238E27FC236}">
                  <a16:creationId xmlns:a16="http://schemas.microsoft.com/office/drawing/2014/main" id="{07EDFD08-AF12-4CDE-A3AC-69B8D794C025}"/>
                </a:ext>
              </a:extLst>
            </p:cNvPr>
            <p:cNvSpPr/>
            <p:nvPr/>
          </p:nvSpPr>
          <p:spPr>
            <a:xfrm>
              <a:off x="5283181" y="1539703"/>
              <a:ext cx="580663" cy="580663"/>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X</a:t>
              </a:r>
              <a:r>
                <a:rPr lang="en-US" sz="2000" baseline="-25000" dirty="0"/>
                <a:t>1</a:t>
              </a:r>
            </a:p>
          </p:txBody>
        </p:sp>
        <p:sp>
          <p:nvSpPr>
            <p:cNvPr id="18" name="Oval 17">
              <a:extLst>
                <a:ext uri="{FF2B5EF4-FFF2-40B4-BE49-F238E27FC236}">
                  <a16:creationId xmlns:a16="http://schemas.microsoft.com/office/drawing/2014/main" id="{8422BFE7-C64F-405F-BF59-4D0FDDDB4E7D}"/>
                </a:ext>
              </a:extLst>
            </p:cNvPr>
            <p:cNvSpPr/>
            <p:nvPr/>
          </p:nvSpPr>
          <p:spPr>
            <a:xfrm>
              <a:off x="5283180" y="3374885"/>
              <a:ext cx="580663" cy="580663"/>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Y</a:t>
              </a:r>
              <a:r>
                <a:rPr lang="en-US" sz="2000" baseline="-25000" dirty="0"/>
                <a:t>1</a:t>
              </a:r>
            </a:p>
          </p:txBody>
        </p:sp>
        <p:sp>
          <p:nvSpPr>
            <p:cNvPr id="19" name="Oval 18">
              <a:extLst>
                <a:ext uri="{FF2B5EF4-FFF2-40B4-BE49-F238E27FC236}">
                  <a16:creationId xmlns:a16="http://schemas.microsoft.com/office/drawing/2014/main" id="{3531B3E1-D154-494F-9026-D67623C3CA73}"/>
                </a:ext>
              </a:extLst>
            </p:cNvPr>
            <p:cNvSpPr/>
            <p:nvPr/>
          </p:nvSpPr>
          <p:spPr>
            <a:xfrm>
              <a:off x="7141527" y="1539702"/>
              <a:ext cx="580663" cy="580663"/>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X</a:t>
              </a:r>
              <a:r>
                <a:rPr lang="en-US" sz="2000" baseline="-25000" dirty="0"/>
                <a:t>2</a:t>
              </a:r>
            </a:p>
          </p:txBody>
        </p:sp>
        <p:sp>
          <p:nvSpPr>
            <p:cNvPr id="20" name="Oval 19">
              <a:extLst>
                <a:ext uri="{FF2B5EF4-FFF2-40B4-BE49-F238E27FC236}">
                  <a16:creationId xmlns:a16="http://schemas.microsoft.com/office/drawing/2014/main" id="{5831F689-C3D7-4CC8-A79E-41494EC95D01}"/>
                </a:ext>
              </a:extLst>
            </p:cNvPr>
            <p:cNvSpPr/>
            <p:nvPr/>
          </p:nvSpPr>
          <p:spPr>
            <a:xfrm>
              <a:off x="7141525" y="3379314"/>
              <a:ext cx="580664" cy="58066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Y</a:t>
              </a:r>
              <a:r>
                <a:rPr lang="en-US" sz="2000" baseline="-25000" dirty="0"/>
                <a:t>2</a:t>
              </a:r>
            </a:p>
          </p:txBody>
        </p:sp>
      </p:grpSp>
      <p:pic>
        <p:nvPicPr>
          <p:cNvPr id="6" name="Audio 5">
            <a:hlinkClick r:id="" action="ppaction://media"/>
            <a:extLst>
              <a:ext uri="{FF2B5EF4-FFF2-40B4-BE49-F238E27FC236}">
                <a16:creationId xmlns:a16="http://schemas.microsoft.com/office/drawing/2014/main" id="{39A7179B-1227-4ACA-8A91-A05B68C47C0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52238" y="6218238"/>
            <a:ext cx="487362" cy="487362"/>
          </a:xfrm>
          <a:prstGeom prst="rect">
            <a:avLst/>
          </a:prstGeom>
        </p:spPr>
      </p:pic>
      <p:sp>
        <p:nvSpPr>
          <p:cNvPr id="7" name="Slide Number Placeholder 6">
            <a:extLst>
              <a:ext uri="{FF2B5EF4-FFF2-40B4-BE49-F238E27FC236}">
                <a16:creationId xmlns:a16="http://schemas.microsoft.com/office/drawing/2014/main" id="{33076B0F-5561-4C62-B0B2-F9FB37C56B2C}"/>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7</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430738892"/>
      </p:ext>
    </p:extLst>
  </p:cSld>
  <p:clrMapOvr>
    <a:masterClrMapping/>
  </p:clrMapOvr>
  <mc:AlternateContent xmlns:mc="http://schemas.openxmlformats.org/markup-compatibility/2006" xmlns:p14="http://schemas.microsoft.com/office/powerpoint/2010/main">
    <mc:Choice Requires="p14">
      <p:transition spd="slow" p14:dur="2000" advTm="27154"/>
    </mc:Choice>
    <mc:Fallback xmlns="">
      <p:transition spd="slow" advTm="27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8" end="8"/>
                                            </p:txEl>
                                          </p:spTgt>
                                        </p:tgtEl>
                                        <p:attrNameLst>
                                          <p:attrName>style.visibility</p:attrName>
                                        </p:attrNameLst>
                                      </p:cBhvr>
                                      <p:to>
                                        <p:strVal val="visible"/>
                                      </p:to>
                                    </p:set>
                                    <p:animEffect transition="in" filter="fade">
                                      <p:cBhvr>
                                        <p:cTn id="26" dur="500"/>
                                        <p:tgtEl>
                                          <p:spTgt spid="4">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A8617-3E2E-4912-8851-8764675990D3}"/>
              </a:ext>
            </a:extLst>
          </p:cNvPr>
          <p:cNvSpPr>
            <a:spLocks noGrp="1"/>
          </p:cNvSpPr>
          <p:nvPr>
            <p:ph type="title"/>
          </p:nvPr>
        </p:nvSpPr>
        <p:spPr/>
        <p:txBody>
          <a:bodyPr/>
          <a:lstStyle/>
          <a:p>
            <a:r>
              <a:rPr lang="en-US" sz="4800" dirty="0"/>
              <a:t>Loss Function and Fair Constraints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30149FE-5BF8-48A9-86C7-DCDD037585F6}"/>
                  </a:ext>
                </a:extLst>
              </p:cNvPr>
              <p:cNvSpPr>
                <a:spLocks noGrp="1"/>
              </p:cNvSpPr>
              <p:nvPr>
                <p:ph idx="1"/>
              </p:nvPr>
            </p:nvSpPr>
            <p:spPr/>
            <p:txBody>
              <a:bodyPr/>
              <a:lstStyle/>
              <a:p>
                <a:r>
                  <a:rPr lang="en-US" dirty="0"/>
                  <a:t>Traditionally, classification error of classifier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1" i="1" smtClean="0">
                        <a:latin typeface="Cambria Math" panose="02040503050406030204" pitchFamily="18" charset="0"/>
                      </a:rPr>
                      <m:t>𝒁</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is</a:t>
                </a:r>
              </a:p>
              <a:p>
                <a:pPr marL="0" indent="0">
                  <a:buNone/>
                </a:pPr>
                <a:endParaRPr lang="en-US" dirty="0"/>
              </a:p>
              <a:p>
                <a:endParaRPr lang="en-US" dirty="0"/>
              </a:p>
              <a:p>
                <a:r>
                  <a:rPr lang="en-US" dirty="0"/>
                  <a:t>Under soft intervention of deploying all models, for classifier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oMath>
                </a14:m>
                <a:endParaRPr lang="en-US" dirty="0"/>
              </a:p>
              <a:p>
                <a:endParaRPr lang="en-US" dirty="0"/>
              </a:p>
              <a:p>
                <a:endParaRPr lang="en-US" dirty="0"/>
              </a:p>
              <a:p>
                <a:r>
                  <a:rPr lang="en-US" dirty="0"/>
                  <a:t>Similarly, fairness constraints are given by total effect</a:t>
                </a:r>
              </a:p>
              <a:p>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30149FE-5BF8-48A9-86C7-DCDD037585F6}"/>
                  </a:ext>
                </a:extLst>
              </p:cNvPr>
              <p:cNvSpPr>
                <a:spLocks noGrp="1" noRot="1" noChangeAspect="1" noMove="1" noResize="1" noEditPoints="1" noAdjustHandles="1" noChangeArrowheads="1" noChangeShapeType="1" noTextEdit="1"/>
              </p:cNvSpPr>
              <p:nvPr>
                <p:ph idx="1"/>
              </p:nvPr>
            </p:nvSpPr>
            <p:spPr>
              <a:blipFill>
                <a:blip r:embed="rId6"/>
                <a:stretch>
                  <a:fillRect l="-1064" t="-1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8FF47D-465E-43E2-A36B-09FC04333008}"/>
                  </a:ext>
                </a:extLst>
              </p:cNvPr>
              <p:cNvSpPr txBox="1"/>
              <p:nvPr/>
            </p:nvSpPr>
            <p:spPr>
              <a:xfrm>
                <a:off x="2454896" y="1850722"/>
                <a:ext cx="8385929" cy="5843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h</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𝔼</m:t>
                          </m:r>
                        </m:e>
                        <m:sub>
                          <m:r>
                            <a:rPr lang="en-US" sz="2800" b="1" i="1" smtClean="0">
                              <a:latin typeface="Cambria Math" panose="02040503050406030204" pitchFamily="18" charset="0"/>
                            </a:rPr>
                            <m:t>𝒁</m:t>
                          </m:r>
                        </m:sub>
                      </m:s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=1</m:t>
                              </m:r>
                            </m:e>
                            <m:e>
                              <m:r>
                                <a:rPr lang="en-US" sz="2800" b="1" i="1" smtClean="0">
                                  <a:latin typeface="Cambria Math" panose="02040503050406030204" pitchFamily="18" charset="0"/>
                                </a:rPr>
                                <m:t>𝒛</m:t>
                              </m:r>
                            </m:e>
                          </m:d>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𝟏</m:t>
                              </m:r>
                            </m:e>
                            <m:sub>
                              <m:r>
                                <a:rPr lang="en-US" sz="2800" b="0" i="1" smtClean="0">
                                  <a:latin typeface="Cambria Math" panose="02040503050406030204" pitchFamily="18" charset="0"/>
                                </a:rPr>
                                <m:t>h</m:t>
                              </m:r>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𝒛</m:t>
                                  </m:r>
                                </m:e>
                              </m:d>
                              <m:r>
                                <a:rPr lang="en-US" sz="2800" b="0" i="1" smtClean="0">
                                  <a:latin typeface="Cambria Math" panose="02040503050406030204" pitchFamily="18" charset="0"/>
                                </a:rPr>
                                <m:t>&lt;0</m:t>
                              </m:r>
                            </m:sub>
                          </m:sSub>
                          <m:r>
                            <a:rPr lang="en-US" sz="2800" b="0" i="1" smtClean="0">
                              <a:latin typeface="Cambria Math" panose="02040503050406030204" pitchFamily="18" charset="0"/>
                            </a:rPr>
                            <m:t>+</m:t>
                          </m:r>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𝑌</m:t>
                              </m:r>
                              <m:r>
                                <a:rPr lang="en-US" sz="2800" i="1">
                                  <a:latin typeface="Cambria Math" panose="02040503050406030204" pitchFamily="18" charset="0"/>
                                </a:rPr>
                                <m:t>=0</m:t>
                              </m:r>
                            </m:e>
                            <m:e>
                              <m:r>
                                <a:rPr lang="en-US" sz="2800" b="1" i="1">
                                  <a:latin typeface="Cambria Math" panose="02040503050406030204" pitchFamily="18" charset="0"/>
                                </a:rPr>
                                <m:t>𝒛</m:t>
                              </m:r>
                            </m:e>
                          </m:d>
                          <m:sSub>
                            <m:sSubPr>
                              <m:ctrlPr>
                                <a:rPr lang="en-US" sz="2800" b="1" i="1">
                                  <a:latin typeface="Cambria Math" panose="02040503050406030204" pitchFamily="18" charset="0"/>
                                </a:rPr>
                              </m:ctrlPr>
                            </m:sSubPr>
                            <m:e>
                              <m:r>
                                <a:rPr lang="en-US" sz="2800" b="1" i="1">
                                  <a:latin typeface="Cambria Math" panose="02040503050406030204" pitchFamily="18" charset="0"/>
                                </a:rPr>
                                <m:t>𝟏</m:t>
                              </m:r>
                            </m:e>
                            <m:sub>
                              <m:r>
                                <a:rPr lang="en-US" sz="2800" i="1">
                                  <a:latin typeface="Cambria Math" panose="02040503050406030204" pitchFamily="18" charset="0"/>
                                </a:rPr>
                                <m:t>h</m:t>
                              </m:r>
                              <m:d>
                                <m:dPr>
                                  <m:ctrlPr>
                                    <a:rPr lang="en-US" sz="2800" b="1" i="1">
                                      <a:latin typeface="Cambria Math" panose="02040503050406030204" pitchFamily="18" charset="0"/>
                                    </a:rPr>
                                  </m:ctrlPr>
                                </m:dPr>
                                <m:e>
                                  <m:r>
                                    <a:rPr lang="en-US" sz="2800" b="1" i="1">
                                      <a:latin typeface="Cambria Math" panose="02040503050406030204" pitchFamily="18" charset="0"/>
                                    </a:rPr>
                                    <m:t>𝒛</m:t>
                                  </m:r>
                                </m:e>
                              </m:d>
                              <m:r>
                                <a:rPr lang="en-US" sz="2800" b="0" i="1" smtClean="0">
                                  <a:latin typeface="Cambria Math" panose="02040503050406030204" pitchFamily="18" charset="0"/>
                                </a:rPr>
                                <m:t>≥</m:t>
                              </m:r>
                              <m:r>
                                <a:rPr lang="en-US" sz="2800" i="1">
                                  <a:latin typeface="Cambria Math" panose="02040503050406030204" pitchFamily="18" charset="0"/>
                                </a:rPr>
                                <m:t>0</m:t>
                              </m:r>
                            </m:sub>
                          </m:sSub>
                        </m:e>
                      </m:d>
                    </m:oMath>
                  </m:oMathPara>
                </a14:m>
                <a:endParaRPr lang="en-US" sz="2800" dirty="0"/>
              </a:p>
            </p:txBody>
          </p:sp>
        </mc:Choice>
        <mc:Fallback xmlns="">
          <p:sp>
            <p:nvSpPr>
              <p:cNvPr id="6" name="TextBox 5">
                <a:extLst>
                  <a:ext uri="{FF2B5EF4-FFF2-40B4-BE49-F238E27FC236}">
                    <a16:creationId xmlns:a16="http://schemas.microsoft.com/office/drawing/2014/main" id="{138FF47D-465E-43E2-A36B-09FC04333008}"/>
                  </a:ext>
                </a:extLst>
              </p:cNvPr>
              <p:cNvSpPr txBox="1">
                <a:spLocks noRot="1" noChangeAspect="1" noMove="1" noResize="1" noEditPoints="1" noAdjustHandles="1" noChangeArrowheads="1" noChangeShapeType="1" noTextEdit="1"/>
              </p:cNvSpPr>
              <p:nvPr/>
            </p:nvSpPr>
            <p:spPr>
              <a:xfrm>
                <a:off x="2454896" y="1850722"/>
                <a:ext cx="8385929" cy="5843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5991BE-04CE-4C55-B598-55678729454F}"/>
                  </a:ext>
                </a:extLst>
              </p:cNvPr>
              <p:cNvSpPr txBox="1"/>
              <p:nvPr/>
            </p:nvSpPr>
            <p:spPr>
              <a:xfrm>
                <a:off x="1410114" y="3429000"/>
                <a:ext cx="10781886" cy="595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𝔼</m:t>
                          </m:r>
                        </m:e>
                        <m:sub>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𝒁</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r>
                            <a:rPr lang="en-US" sz="2800" b="0" i="1" smtClean="0">
                              <a:latin typeface="Cambria Math" panose="02040503050406030204" pitchFamily="18" charset="0"/>
                            </a:rPr>
                            <m:t>𝑑𝑜</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𝑙</m:t>
                              </m:r>
                            </m:sub>
                          </m:sSub>
                          <m:r>
                            <a:rPr lang="en-US" sz="2800" b="0" i="1" smtClean="0">
                              <a:latin typeface="Cambria Math" panose="02040503050406030204" pitchFamily="18" charset="0"/>
                            </a:rPr>
                            <m:t>)</m:t>
                          </m:r>
                        </m:sub>
                      </m:sSub>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=1</m:t>
                              </m:r>
                            </m:e>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𝒛</m:t>
                                  </m:r>
                                </m:e>
                                <m:sub>
                                  <m:r>
                                    <a:rPr lang="en-US" sz="2800" b="0" i="1" smtClean="0">
                                      <a:latin typeface="Cambria Math" panose="02040503050406030204" pitchFamily="18" charset="0"/>
                                    </a:rPr>
                                    <m:t>𝑘</m:t>
                                  </m:r>
                                </m:sub>
                              </m:sSub>
                            </m:e>
                          </m:d>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𝟏</m:t>
                              </m:r>
                            </m:e>
                            <m:sub>
                              <m:r>
                                <a:rPr lang="en-US" sz="2800" b="0" i="1" smtClean="0">
                                  <a:latin typeface="Cambria Math" panose="02040503050406030204" pitchFamily="18" charset="0"/>
                                </a:rPr>
                                <m:t>h</m:t>
                              </m:r>
                              <m:d>
                                <m:dPr>
                                  <m:ctrlPr>
                                    <a:rPr lang="en-US" sz="2800" b="1" i="1" smtClean="0">
                                      <a:latin typeface="Cambria Math" panose="02040503050406030204" pitchFamily="18" charset="0"/>
                                    </a:rPr>
                                  </m:ctrlPr>
                                </m:dPr>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𝒛</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&lt;0</m:t>
                              </m:r>
                            </m:sub>
                          </m:sSub>
                          <m:r>
                            <a:rPr lang="en-US" sz="2800" b="0" i="1" smtClean="0">
                              <a:latin typeface="Cambria Math" panose="02040503050406030204" pitchFamily="18" charset="0"/>
                            </a:rPr>
                            <m:t>+</m:t>
                          </m:r>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𝑌</m:t>
                              </m:r>
                              <m:r>
                                <a:rPr lang="en-US" sz="2800" i="1">
                                  <a:latin typeface="Cambria Math" panose="02040503050406030204" pitchFamily="18" charset="0"/>
                                </a:rPr>
                                <m:t>=0</m:t>
                              </m:r>
                            </m:e>
                            <m:e>
                              <m:sSub>
                                <m:sSubPr>
                                  <m:ctrlPr>
                                    <a:rPr lang="en-US" sz="2800" b="1" i="1" smtClean="0">
                                      <a:latin typeface="Cambria Math" panose="02040503050406030204" pitchFamily="18" charset="0"/>
                                    </a:rPr>
                                  </m:ctrlPr>
                                </m:sSubPr>
                                <m:e>
                                  <m:r>
                                    <a:rPr lang="en-US" sz="2800" b="1" i="1">
                                      <a:latin typeface="Cambria Math" panose="02040503050406030204" pitchFamily="18" charset="0"/>
                                    </a:rPr>
                                    <m:t>𝒛</m:t>
                                  </m:r>
                                </m:e>
                                <m:sub>
                                  <m:r>
                                    <a:rPr lang="en-US" sz="2800" b="0" i="1" smtClean="0">
                                      <a:latin typeface="Cambria Math" panose="02040503050406030204" pitchFamily="18" charset="0"/>
                                    </a:rPr>
                                    <m:t>𝑘</m:t>
                                  </m:r>
                                </m:sub>
                              </m:sSub>
                            </m:e>
                          </m:d>
                          <m:sSub>
                            <m:sSubPr>
                              <m:ctrlPr>
                                <a:rPr lang="en-US" sz="2800" b="1" i="1">
                                  <a:latin typeface="Cambria Math" panose="02040503050406030204" pitchFamily="18" charset="0"/>
                                </a:rPr>
                              </m:ctrlPr>
                            </m:sSubPr>
                            <m:e>
                              <m:r>
                                <a:rPr lang="en-US" sz="2800" b="1" i="1">
                                  <a:latin typeface="Cambria Math" panose="02040503050406030204" pitchFamily="18" charset="0"/>
                                </a:rPr>
                                <m:t>𝟏</m:t>
                              </m:r>
                            </m:e>
                            <m:sub>
                              <m:r>
                                <a:rPr lang="en-US" sz="2800" i="1">
                                  <a:latin typeface="Cambria Math" panose="02040503050406030204" pitchFamily="18" charset="0"/>
                                </a:rPr>
                                <m:t>h</m:t>
                              </m:r>
                              <m:d>
                                <m:dPr>
                                  <m:ctrlPr>
                                    <a:rPr lang="en-US" sz="2800" b="1" i="1">
                                      <a:latin typeface="Cambria Math" panose="02040503050406030204" pitchFamily="18" charset="0"/>
                                    </a:rPr>
                                  </m:ctrlPr>
                                </m:dPr>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𝒛</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m:t>
                              </m:r>
                              <m:r>
                                <a:rPr lang="en-US" sz="2800" i="1">
                                  <a:latin typeface="Cambria Math" panose="02040503050406030204" pitchFamily="18" charset="0"/>
                                </a:rPr>
                                <m:t>0</m:t>
                              </m:r>
                            </m:sub>
                          </m:sSub>
                        </m:e>
                      </m:d>
                    </m:oMath>
                  </m:oMathPara>
                </a14:m>
                <a:endParaRPr lang="en-US" sz="2800" dirty="0"/>
              </a:p>
            </p:txBody>
          </p:sp>
        </mc:Choice>
        <mc:Fallback xmlns="">
          <p:sp>
            <p:nvSpPr>
              <p:cNvPr id="8" name="TextBox 7">
                <a:extLst>
                  <a:ext uri="{FF2B5EF4-FFF2-40B4-BE49-F238E27FC236}">
                    <a16:creationId xmlns:a16="http://schemas.microsoft.com/office/drawing/2014/main" id="{CB5991BE-04CE-4C55-B598-55678729454F}"/>
                  </a:ext>
                </a:extLst>
              </p:cNvPr>
              <p:cNvSpPr txBox="1">
                <a:spLocks noRot="1" noChangeAspect="1" noMove="1" noResize="1" noEditPoints="1" noAdjustHandles="1" noChangeArrowheads="1" noChangeShapeType="1" noTextEdit="1"/>
              </p:cNvSpPr>
              <p:nvPr/>
            </p:nvSpPr>
            <p:spPr>
              <a:xfrm>
                <a:off x="1410114" y="3429000"/>
                <a:ext cx="10781886" cy="59554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3D24DC-B13B-4BF1-A5EE-AA15BEB62128}"/>
                  </a:ext>
                </a:extLst>
              </p:cNvPr>
              <p:cNvSpPr txBox="1"/>
              <p:nvPr/>
            </p:nvSpPr>
            <p:spPr>
              <a:xfrm>
                <a:off x="1194395" y="5089657"/>
                <a:ext cx="1096492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𝑇</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=1</m:t>
                          </m:r>
                        </m:e>
                        <m:e>
                          <m:r>
                            <a:rPr lang="en-US" sz="2800" b="0" i="1" smtClean="0">
                              <a:latin typeface="Cambria Math" panose="02040503050406030204" pitchFamily="18" charset="0"/>
                            </a:rPr>
                            <m:t>𝑑𝑜</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𝑙</m:t>
                                  </m:r>
                                </m:sub>
                              </m:sSub>
                            </m:e>
                          </m:d>
                        </m:e>
                      </m:d>
                      <m:r>
                        <a:rPr lang="en-US" sz="2800" b="0" i="1" smtClean="0">
                          <a:latin typeface="Cambria Math" panose="02040503050406030204" pitchFamily="18" charset="0"/>
                        </a:rPr>
                        <m:t>−</m:t>
                      </m:r>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𝑌</m:t>
                          </m:r>
                          <m:r>
                            <a:rPr lang="en-US" sz="2800" i="1">
                              <a:latin typeface="Cambria Math" panose="02040503050406030204" pitchFamily="18" charset="0"/>
                            </a:rPr>
                            <m:t>=1</m:t>
                          </m:r>
                        </m:e>
                        <m:e>
                          <m:r>
                            <a:rPr lang="en-US" sz="2800" i="1">
                              <a:latin typeface="Cambria Math" panose="02040503050406030204" pitchFamily="18" charset="0"/>
                            </a:rPr>
                            <m:t>𝑑𝑜</m:t>
                          </m:r>
                          <m:d>
                            <m:dPr>
                              <m:ctrlPr>
                                <a:rPr lang="en-US" sz="2800" i="1">
                                  <a:latin typeface="Cambria Math" panose="02040503050406030204" pitchFamily="18" charset="0"/>
                                </a:rPr>
                              </m:ctrlPr>
                            </m:dPr>
                            <m:e>
                              <m:r>
                                <a:rPr lang="en-US" sz="2800" i="1">
                                  <a:latin typeface="Cambria Math" panose="02040503050406030204" pitchFamily="18" charset="0"/>
                                </a:rPr>
                                <m:t>𝑆</m:t>
                              </m:r>
                              <m:r>
                                <a:rPr lang="en-US" sz="2800" i="1">
                                  <a:latin typeface="Cambria Math" panose="02040503050406030204" pitchFamily="18" charset="0"/>
                                </a:rPr>
                                <m:t>=0,</m:t>
                              </m:r>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𝑙</m:t>
                                  </m:r>
                                </m:sub>
                              </m:sSub>
                            </m:e>
                          </m:d>
                        </m:e>
                      </m:d>
                    </m:oMath>
                  </m:oMathPara>
                </a14:m>
                <a:endParaRPr lang="en-US" sz="2800" dirty="0"/>
              </a:p>
            </p:txBody>
          </p:sp>
        </mc:Choice>
        <mc:Fallback xmlns="">
          <p:sp>
            <p:nvSpPr>
              <p:cNvPr id="9" name="TextBox 8">
                <a:extLst>
                  <a:ext uri="{FF2B5EF4-FFF2-40B4-BE49-F238E27FC236}">
                    <a16:creationId xmlns:a16="http://schemas.microsoft.com/office/drawing/2014/main" id="{E83D24DC-B13B-4BF1-A5EE-AA15BEB62128}"/>
                  </a:ext>
                </a:extLst>
              </p:cNvPr>
              <p:cNvSpPr txBox="1">
                <a:spLocks noRot="1" noChangeAspect="1" noMove="1" noResize="1" noEditPoints="1" noAdjustHandles="1" noChangeArrowheads="1" noChangeShapeType="1" noTextEdit="1"/>
              </p:cNvSpPr>
              <p:nvPr/>
            </p:nvSpPr>
            <p:spPr>
              <a:xfrm>
                <a:off x="1194395" y="5089657"/>
                <a:ext cx="10964925" cy="430887"/>
              </a:xfrm>
              <a:prstGeom prst="rect">
                <a:avLst/>
              </a:prstGeom>
              <a:blipFill>
                <a:blip r:embed="rId9"/>
                <a:stretch>
                  <a:fillRect/>
                </a:stretch>
              </a:blipFill>
            </p:spPr>
            <p:txBody>
              <a:bodyPr/>
              <a:lstStyle/>
              <a:p>
                <a:r>
                  <a:rPr lang="en-US">
                    <a:noFill/>
                  </a:rPr>
                  <a:t> </a:t>
                </a:r>
              </a:p>
            </p:txBody>
          </p:sp>
        </mc:Fallback>
      </mc:AlternateContent>
      <p:pic>
        <p:nvPicPr>
          <p:cNvPr id="16" name="Audio 15">
            <a:hlinkClick r:id="" action="ppaction://media"/>
            <a:extLst>
              <a:ext uri="{FF2B5EF4-FFF2-40B4-BE49-F238E27FC236}">
                <a16:creationId xmlns:a16="http://schemas.microsoft.com/office/drawing/2014/main" id="{C968C6DC-8D31-4711-B98A-74D4E3CEA37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52238" y="6218238"/>
            <a:ext cx="487362" cy="487362"/>
          </a:xfrm>
          <a:prstGeom prst="rect">
            <a:avLst/>
          </a:prstGeom>
        </p:spPr>
      </p:pic>
      <p:sp>
        <p:nvSpPr>
          <p:cNvPr id="5" name="Slide Number Placeholder 4">
            <a:extLst>
              <a:ext uri="{FF2B5EF4-FFF2-40B4-BE49-F238E27FC236}">
                <a16:creationId xmlns:a16="http://schemas.microsoft.com/office/drawing/2014/main" id="{C7D27EFB-AAAE-4D8B-93D6-B179D9A5392B}"/>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8</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3281520359"/>
      </p:ext>
    </p:extLst>
  </p:cSld>
  <p:clrMapOvr>
    <a:masterClrMapping/>
  </p:clrMapOvr>
  <mc:AlternateContent xmlns:mc="http://schemas.openxmlformats.org/markup-compatibility/2006" xmlns:p14="http://schemas.microsoft.com/office/powerpoint/2010/main">
    <mc:Choice Requires="p14">
      <p:transition spd="slow" p14:dur="2000" advTm="26782"/>
    </mc:Choice>
    <mc:Fallback xmlns="">
      <p:transition spd="slow" advTm="26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6"/>
                </p:tgtEl>
              </p:cMediaNode>
            </p:audio>
          </p:childTnLst>
        </p:cTn>
      </p:par>
    </p:tnLst>
    <p:bldLst>
      <p:bldP spid="6"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15A3F-DC55-4A2E-AB5A-186339CDDB90}"/>
              </a:ext>
            </a:extLst>
          </p:cNvPr>
          <p:cNvSpPr>
            <a:spLocks noGrp="1"/>
          </p:cNvSpPr>
          <p:nvPr>
            <p:ph type="title"/>
          </p:nvPr>
        </p:nvSpPr>
        <p:spPr/>
        <p:txBody>
          <a:bodyPr/>
          <a:lstStyle/>
          <a:p>
            <a:r>
              <a:rPr lang="en-US" sz="4400" dirty="0"/>
              <a:t>Deriving Loss Function and Fair Constraints with Observed Data</a:t>
            </a:r>
          </a:p>
        </p:txBody>
      </p:sp>
      <p:sp>
        <p:nvSpPr>
          <p:cNvPr id="3" name="Content Placeholder 2">
            <a:extLst>
              <a:ext uri="{FF2B5EF4-FFF2-40B4-BE49-F238E27FC236}">
                <a16:creationId xmlns:a16="http://schemas.microsoft.com/office/drawing/2014/main" id="{DC4A3586-3041-43A5-BE0C-9159F5B0717C}"/>
              </a:ext>
            </a:extLst>
          </p:cNvPr>
          <p:cNvSpPr>
            <a:spLocks noGrp="1"/>
          </p:cNvSpPr>
          <p:nvPr>
            <p:ph idx="1"/>
          </p:nvPr>
        </p:nvSpPr>
        <p:spPr/>
        <p:txBody>
          <a:bodyPr/>
          <a:lstStyle/>
          <a:p>
            <a:r>
              <a:rPr lang="en-US" dirty="0"/>
              <a:t>Loss function</a:t>
            </a:r>
          </a:p>
          <a:p>
            <a:endParaRPr lang="en-US" dirty="0"/>
          </a:p>
          <a:p>
            <a:endParaRPr lang="en-US" dirty="0"/>
          </a:p>
          <a:p>
            <a:endParaRPr lang="en-US" dirty="0"/>
          </a:p>
          <a:p>
            <a:endParaRPr lang="en-US" dirty="0"/>
          </a:p>
          <a:p>
            <a:r>
              <a:rPr lang="en-US" dirty="0"/>
              <a:t>Fair constraint</a:t>
            </a:r>
          </a:p>
        </p:txBody>
      </p:sp>
      <p:pic>
        <p:nvPicPr>
          <p:cNvPr id="10" name="Picture 9" descr="A picture containing text&#10;&#10;Description automatically generated">
            <a:extLst>
              <a:ext uri="{FF2B5EF4-FFF2-40B4-BE49-F238E27FC236}">
                <a16:creationId xmlns:a16="http://schemas.microsoft.com/office/drawing/2014/main" id="{6A30A46C-C073-4990-B776-2F36547F04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3066" y="1868291"/>
            <a:ext cx="8150239" cy="1771523"/>
          </a:xfrm>
          <a:prstGeom prst="rect">
            <a:avLst/>
          </a:prstGeom>
        </p:spPr>
      </p:pic>
      <p:pic>
        <p:nvPicPr>
          <p:cNvPr id="12" name="Picture 11" descr="Text, schematic&#10;&#10;Description automatically generated">
            <a:extLst>
              <a:ext uri="{FF2B5EF4-FFF2-40B4-BE49-F238E27FC236}">
                <a16:creationId xmlns:a16="http://schemas.microsoft.com/office/drawing/2014/main" id="{3F8797E8-CEC8-4B64-A587-E7383F0634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3066" y="4433220"/>
            <a:ext cx="8248841" cy="1845220"/>
          </a:xfrm>
          <a:prstGeom prst="rect">
            <a:avLst/>
          </a:prstGeom>
        </p:spPr>
      </p:pic>
      <p:pic>
        <p:nvPicPr>
          <p:cNvPr id="5" name="Audio 4">
            <a:hlinkClick r:id="" action="ppaction://media"/>
            <a:extLst>
              <a:ext uri="{FF2B5EF4-FFF2-40B4-BE49-F238E27FC236}">
                <a16:creationId xmlns:a16="http://schemas.microsoft.com/office/drawing/2014/main" id="{C590567E-E8D3-41A1-A92A-0D3AF60CDD3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
        <p:nvSpPr>
          <p:cNvPr id="6" name="Slide Number Placeholder 5">
            <a:extLst>
              <a:ext uri="{FF2B5EF4-FFF2-40B4-BE49-F238E27FC236}">
                <a16:creationId xmlns:a16="http://schemas.microsoft.com/office/drawing/2014/main" id="{7B2D2F21-20D2-43BA-AFD4-B6E3C9FBD621}"/>
              </a:ext>
            </a:extLst>
          </p:cNvPr>
          <p:cNvSpPr>
            <a:spLocks noGrp="1"/>
          </p:cNvSpPr>
          <p:nvPr>
            <p:ph type="sldNum" sz="quarter" idx="12"/>
          </p:nvPr>
        </p:nvSpPr>
        <p:spPr/>
        <p:txBody>
          <a:bodyPr/>
          <a:lstStyle/>
          <a:p>
            <a:fld id="{2066355A-084C-D24E-9AD2-7E4FC41EA627}" type="slidenum">
              <a:rPr lang="en-US" smtClean="0">
                <a:solidFill>
                  <a:srgbClr val="000000">
                    <a:tint val="75000"/>
                  </a:srgbClr>
                </a:solidFill>
              </a:rPr>
              <a:pPr/>
              <a:t>9</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2497662830"/>
      </p:ext>
    </p:extLst>
  </p:cSld>
  <p:clrMapOvr>
    <a:masterClrMapping/>
  </p:clrMapOvr>
  <mc:AlternateContent xmlns:mc="http://schemas.openxmlformats.org/markup-compatibility/2006" xmlns:p14="http://schemas.microsoft.com/office/powerpoint/2010/main">
    <mc:Choice Requires="p14">
      <p:transition spd="slow" p14:dur="2000" advTm="14893"/>
    </mc:Choice>
    <mc:Fallback xmlns="">
      <p:transition spd="slow" advTm="14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10.xml><?xml version="1.0" encoding="utf-8"?>
<p:tagLst xmlns:a="http://schemas.openxmlformats.org/drawingml/2006/main" xmlns:r="http://schemas.openxmlformats.org/officeDocument/2006/relationships" xmlns:p="http://schemas.openxmlformats.org/presentationml/2006/main">
  <p:tag name="TIMING" val="|1.3"/>
</p:tagLst>
</file>

<file path=ppt/tags/tag11.xml><?xml version="1.0" encoding="utf-8"?>
<p:tagLst xmlns:a="http://schemas.openxmlformats.org/drawingml/2006/main" xmlns:r="http://schemas.openxmlformats.org/officeDocument/2006/relationships" xmlns:p="http://schemas.openxmlformats.org/presentationml/2006/main">
  <p:tag name="TIMING" val="|0.5"/>
</p:tagLst>
</file>

<file path=ppt/tags/tag12.xml><?xml version="1.0" encoding="utf-8"?>
<p:tagLst xmlns:a="http://schemas.openxmlformats.org/drawingml/2006/main" xmlns:r="http://schemas.openxmlformats.org/officeDocument/2006/relationships" xmlns:p="http://schemas.openxmlformats.org/presentationml/2006/main">
  <p:tag name="TIMING" val="|2.6|1"/>
</p:tagLst>
</file>

<file path=ppt/tags/tag13.xml><?xml version="1.0" encoding="utf-8"?>
<p:tagLst xmlns:a="http://schemas.openxmlformats.org/drawingml/2006/main" xmlns:r="http://schemas.openxmlformats.org/officeDocument/2006/relationships" xmlns:p="http://schemas.openxmlformats.org/presentationml/2006/main">
  <p:tag name="TIMING" val="|1.6"/>
</p:tagLst>
</file>

<file path=ppt/tags/tag2.xml><?xml version="1.0" encoding="utf-8"?>
<p:tagLst xmlns:a="http://schemas.openxmlformats.org/drawingml/2006/main" xmlns:r="http://schemas.openxmlformats.org/officeDocument/2006/relationships" xmlns:p="http://schemas.openxmlformats.org/presentationml/2006/main">
  <p:tag name="TIMING" val="|0.4|7.4|1.7|2.6"/>
</p:tagLst>
</file>

<file path=ppt/tags/tag3.xml><?xml version="1.0" encoding="utf-8"?>
<p:tagLst xmlns:a="http://schemas.openxmlformats.org/drawingml/2006/main" xmlns:r="http://schemas.openxmlformats.org/officeDocument/2006/relationships" xmlns:p="http://schemas.openxmlformats.org/presentationml/2006/main">
  <p:tag name="TIMING" val="|0.5|8.8"/>
</p:tagLst>
</file>

<file path=ppt/tags/tag4.xml><?xml version="1.0" encoding="utf-8"?>
<p:tagLst xmlns:a="http://schemas.openxmlformats.org/drawingml/2006/main" xmlns:r="http://schemas.openxmlformats.org/officeDocument/2006/relationships" xmlns:p="http://schemas.openxmlformats.org/presentationml/2006/main">
  <p:tag name="TIMING" val="|0.7|2.1|3.5|7.4"/>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83.23961"/>
  <p:tag name="LATEXADDIN" val="\documentclass{article}&#10;\usepackage{amsmath}&#10;\usepackage{bm}&#10;\pagestyle{empty}&#10;\begin{document}&#10;&#10;&#10;$\ne$&#10;&#10;\end{document}"/>
  <p:tag name="IGUANATEXSIZE" val="20"/>
  <p:tag name="IGUANATEXCURSOR" val="102"/>
  <p:tag name="TRANSPARENCY" val="True"/>
  <p:tag name="FILENAME" val=""/>
  <p:tag name="LATEXENGINEID" val="0"/>
  <p:tag name="TEMPFOLDER" val="C:\Users\yaoweihu\Deskto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TIMING" val="|5.4"/>
</p:tagLst>
</file>

<file path=ppt/tags/tag7.xml><?xml version="1.0" encoding="utf-8"?>
<p:tagLst xmlns:a="http://schemas.openxmlformats.org/drawingml/2006/main" xmlns:r="http://schemas.openxmlformats.org/officeDocument/2006/relationships" xmlns:p="http://schemas.openxmlformats.org/presentationml/2006/main">
  <p:tag name="TIMING" val="|2.6|6|4.6|3.7|2.7|2.1"/>
</p:tagLst>
</file>

<file path=ppt/tags/tag8.xml><?xml version="1.0" encoding="utf-8"?>
<p:tagLst xmlns:a="http://schemas.openxmlformats.org/drawingml/2006/main" xmlns:r="http://schemas.openxmlformats.org/officeDocument/2006/relationships" xmlns:p="http://schemas.openxmlformats.org/presentationml/2006/main">
  <p:tag name="TIMING" val="|4.9|5.2|10.1"/>
</p:tagLst>
</file>

<file path=ppt/tags/tag9.xml><?xml version="1.0" encoding="utf-8"?>
<p:tagLst xmlns:a="http://schemas.openxmlformats.org/drawingml/2006/main" xmlns:r="http://schemas.openxmlformats.org/officeDocument/2006/relationships" xmlns:p="http://schemas.openxmlformats.org/presentationml/2006/main">
  <p:tag name="TIMING" val="|6.8|2.9"/>
</p:tagLst>
</file>

<file path=ppt/theme/theme1.xml><?xml version="1.0" encoding="utf-8"?>
<a:theme xmlns:a="http://schemas.openxmlformats.org/drawingml/2006/main" name="1_Office Theme">
  <a:themeElements>
    <a:clrScheme name="Arkansas">
      <a:dk1>
        <a:srgbClr val="000000"/>
      </a:dk1>
      <a:lt1>
        <a:srgbClr val="FFFFFF"/>
      </a:lt1>
      <a:dk2>
        <a:srgbClr val="9D2235"/>
      </a:dk2>
      <a:lt2>
        <a:srgbClr val="F3F2DC"/>
      </a:lt2>
      <a:accent1>
        <a:srgbClr val="93A299"/>
      </a:accent1>
      <a:accent2>
        <a:srgbClr val="AD8F67"/>
      </a:accent2>
      <a:accent3>
        <a:srgbClr val="726056"/>
      </a:accent3>
      <a:accent4>
        <a:srgbClr val="4C5A6A"/>
      </a:accent4>
      <a:accent5>
        <a:srgbClr val="808DA0"/>
      </a:accent5>
      <a:accent6>
        <a:srgbClr val="904955"/>
      </a:accent6>
      <a:hlink>
        <a:srgbClr val="808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3057</TotalTime>
  <Words>1136</Words>
  <Application>Microsoft Office PowerPoint</Application>
  <PresentationFormat>Widescreen</PresentationFormat>
  <Paragraphs>154</Paragraphs>
  <Slides>15</Slides>
  <Notes>14</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Cambria Math</vt:lpstr>
      <vt:lpstr>Wingdings</vt:lpstr>
      <vt:lpstr>1_Office Theme</vt:lpstr>
      <vt:lpstr>Fair Multiple Decision Making Through  Soft Interventions </vt:lpstr>
      <vt:lpstr>Fair Decision Making</vt:lpstr>
      <vt:lpstr>Multiple Decision Making</vt:lpstr>
      <vt:lpstr>Fair Multiple Decision Making</vt:lpstr>
      <vt:lpstr>What if we build fair model for each task independently?</vt:lpstr>
      <vt:lpstr>Proposed Solution</vt:lpstr>
      <vt:lpstr>Using Soft Interventions to Simulate Decision Model Deployments</vt:lpstr>
      <vt:lpstr>Loss Function and Fair Constraints</vt:lpstr>
      <vt:lpstr>Deriving Loss Function and Fair Constraints with Observed Data</vt:lpstr>
      <vt:lpstr>Problem Formulation for Fair Multiple Decision Making</vt:lpstr>
      <vt:lpstr>Excess Risk Bound</vt:lpstr>
      <vt:lpstr>Experiments</vt:lpstr>
      <vt:lpstr>Experiments</vt:lpstr>
      <vt:lpstr>Conclusions</vt:lpstr>
      <vt:lpstr>Fair Multiple Decision Making Through  Soft Interventions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 Zhang</dc:creator>
  <cp:lastModifiedBy>Lu Zhang</cp:lastModifiedBy>
  <cp:revision>75</cp:revision>
  <dcterms:created xsi:type="dcterms:W3CDTF">2020-10-15T14:58:30Z</dcterms:created>
  <dcterms:modified xsi:type="dcterms:W3CDTF">2020-10-20T01:08:28Z</dcterms:modified>
</cp:coreProperties>
</file>